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7" r:id="rId2"/>
    <p:sldId id="272" r:id="rId3"/>
    <p:sldId id="283" r:id="rId4"/>
    <p:sldId id="284" r:id="rId5"/>
    <p:sldId id="285" r:id="rId6"/>
    <p:sldId id="286" r:id="rId7"/>
    <p:sldId id="279" r:id="rId8"/>
    <p:sldId id="287" r:id="rId9"/>
    <p:sldId id="289" r:id="rId10"/>
    <p:sldId id="288" r:id="rId11"/>
    <p:sldId id="291" r:id="rId12"/>
    <p:sldId id="290" r:id="rId13"/>
    <p:sldId id="292" r:id="rId14"/>
    <p:sldId id="293" r:id="rId15"/>
    <p:sldId id="294" r:id="rId16"/>
    <p:sldId id="295" r:id="rId17"/>
    <p:sldId id="281" r:id="rId18"/>
  </p:sldIdLst>
  <p:sldSz cx="12192000" cy="6858000"/>
  <p:notesSz cx="6735763" cy="986948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4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B36DD5-056D-40C2-A602-DCEBD67999D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B1E592B9-1B1D-4BA2-8A5E-2234F37992F5}">
      <dgm:prSet phldrT="[Texte]"/>
      <dgm:spPr/>
      <dgm:t>
        <a:bodyPr/>
        <a:lstStyle/>
        <a:p>
          <a:r>
            <a:rPr lang="fr-FR" dirty="0" smtClean="0"/>
            <a:t>Ces échéances et outils modifiés cette année doivent permettre de produire un bilan portant notamment sur les </a:t>
          </a:r>
          <a:r>
            <a:rPr lang="fr-FR" b="1" dirty="0" smtClean="0"/>
            <a:t>situations des allocataires entrés</a:t>
          </a:r>
          <a:r>
            <a:rPr lang="fr-FR" dirty="0" smtClean="0"/>
            <a:t> dans le dispositif RSA en 2020,</a:t>
          </a:r>
          <a:endParaRPr lang="fr-FR" dirty="0"/>
        </a:p>
      </dgm:t>
    </dgm:pt>
    <dgm:pt modelId="{2E2EBF66-2824-45B9-A2D1-BC5E2B8DB347}" type="parTrans" cxnId="{E4EE3175-F2DE-4063-90E7-532244FB5147}">
      <dgm:prSet/>
      <dgm:spPr/>
      <dgm:t>
        <a:bodyPr/>
        <a:lstStyle/>
        <a:p>
          <a:endParaRPr lang="fr-FR"/>
        </a:p>
      </dgm:t>
    </dgm:pt>
    <dgm:pt modelId="{ECF0CB52-BBE7-4A4D-BCF4-DFA5EEF52320}" type="sibTrans" cxnId="{E4EE3175-F2DE-4063-90E7-532244FB5147}">
      <dgm:prSet/>
      <dgm:spPr/>
      <dgm:t>
        <a:bodyPr/>
        <a:lstStyle/>
        <a:p>
          <a:endParaRPr lang="fr-FR"/>
        </a:p>
      </dgm:t>
    </dgm:pt>
    <dgm:pt modelId="{1E7BE29F-EC66-45CB-B9D1-62961066B48C}">
      <dgm:prSet phldrT="[Texte]"/>
      <dgm:spPr/>
      <dgm:t>
        <a:bodyPr/>
        <a:lstStyle/>
        <a:p>
          <a:r>
            <a:rPr lang="fr-FR" dirty="0" smtClean="0"/>
            <a:t>Au-delà de cet objectif, l’évaluation doit permettre de partager des tendances et données Girondines …</a:t>
          </a:r>
          <a:endParaRPr lang="fr-FR" dirty="0"/>
        </a:p>
      </dgm:t>
    </dgm:pt>
    <dgm:pt modelId="{E27CD214-BB99-48F8-A131-E79D12EE4D3A}" type="parTrans" cxnId="{03F771A9-9D73-42AC-BFE4-FF6837BC42F1}">
      <dgm:prSet/>
      <dgm:spPr/>
      <dgm:t>
        <a:bodyPr/>
        <a:lstStyle/>
        <a:p>
          <a:endParaRPr lang="fr-FR"/>
        </a:p>
      </dgm:t>
    </dgm:pt>
    <dgm:pt modelId="{C2D4FFC0-69D7-4C8A-A1CF-F4970912DDC6}" type="sibTrans" cxnId="{03F771A9-9D73-42AC-BFE4-FF6837BC42F1}">
      <dgm:prSet/>
      <dgm:spPr/>
      <dgm:t>
        <a:bodyPr/>
        <a:lstStyle/>
        <a:p>
          <a:endParaRPr lang="fr-FR"/>
        </a:p>
      </dgm:t>
    </dgm:pt>
    <dgm:pt modelId="{CF682902-B809-47B9-BF9E-E1F5C4BB8EE2}">
      <dgm:prSet phldrT="[Texte]"/>
      <dgm:spPr/>
      <dgm:t>
        <a:bodyPr/>
        <a:lstStyle/>
        <a:p>
          <a:r>
            <a:rPr lang="fr-FR" dirty="0" smtClean="0"/>
            <a:t>… et ainsi conforter l’intervention et la place de chaque conseiller référent RSA dans le processus d’accompagnement des allocataires du RSA.  </a:t>
          </a:r>
          <a:endParaRPr lang="fr-FR" dirty="0"/>
        </a:p>
      </dgm:t>
    </dgm:pt>
    <dgm:pt modelId="{05B5BB37-38AF-46F6-915D-A51BA54A7E79}" type="parTrans" cxnId="{83AC22D1-7FB2-4A92-914C-D73112BD1810}">
      <dgm:prSet/>
      <dgm:spPr/>
      <dgm:t>
        <a:bodyPr/>
        <a:lstStyle/>
        <a:p>
          <a:endParaRPr lang="fr-FR"/>
        </a:p>
      </dgm:t>
    </dgm:pt>
    <dgm:pt modelId="{540C7341-093A-41B5-BA02-0E63799613C6}" type="sibTrans" cxnId="{83AC22D1-7FB2-4A92-914C-D73112BD1810}">
      <dgm:prSet/>
      <dgm:spPr/>
      <dgm:t>
        <a:bodyPr/>
        <a:lstStyle/>
        <a:p>
          <a:endParaRPr lang="fr-FR"/>
        </a:p>
      </dgm:t>
    </dgm:pt>
    <dgm:pt modelId="{081524E9-64F1-453F-BDC6-3FBB7470651C}" type="pres">
      <dgm:prSet presAssocID="{4BB36DD5-056D-40C2-A602-DCEBD67999D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8B3FBE5A-EDC1-4994-BF61-A5F6653EAA72}" type="pres">
      <dgm:prSet presAssocID="{4BB36DD5-056D-40C2-A602-DCEBD67999D4}" presName="Name1" presStyleCnt="0"/>
      <dgm:spPr/>
    </dgm:pt>
    <dgm:pt modelId="{727463AF-86D6-4B3A-88D0-E6E047E2AD8D}" type="pres">
      <dgm:prSet presAssocID="{4BB36DD5-056D-40C2-A602-DCEBD67999D4}" presName="cycle" presStyleCnt="0"/>
      <dgm:spPr/>
    </dgm:pt>
    <dgm:pt modelId="{124CC527-D38D-4932-8B33-D42EE0824CC3}" type="pres">
      <dgm:prSet presAssocID="{4BB36DD5-056D-40C2-A602-DCEBD67999D4}" presName="srcNode" presStyleLbl="node1" presStyleIdx="0" presStyleCnt="3"/>
      <dgm:spPr/>
    </dgm:pt>
    <dgm:pt modelId="{35E5F97D-7325-4E40-BE6E-8BA9A9520826}" type="pres">
      <dgm:prSet presAssocID="{4BB36DD5-056D-40C2-A602-DCEBD67999D4}" presName="conn" presStyleLbl="parChTrans1D2" presStyleIdx="0" presStyleCnt="1"/>
      <dgm:spPr/>
      <dgm:t>
        <a:bodyPr/>
        <a:lstStyle/>
        <a:p>
          <a:endParaRPr lang="fr-FR"/>
        </a:p>
      </dgm:t>
    </dgm:pt>
    <dgm:pt modelId="{BE5203AF-5378-490F-B93E-EA12D5F5F76E}" type="pres">
      <dgm:prSet presAssocID="{4BB36DD5-056D-40C2-A602-DCEBD67999D4}" presName="extraNode" presStyleLbl="node1" presStyleIdx="0" presStyleCnt="3"/>
      <dgm:spPr/>
    </dgm:pt>
    <dgm:pt modelId="{C1A80539-14BA-49B6-87B0-FC9AF4AC7759}" type="pres">
      <dgm:prSet presAssocID="{4BB36DD5-056D-40C2-A602-DCEBD67999D4}" presName="dstNode" presStyleLbl="node1" presStyleIdx="0" presStyleCnt="3"/>
      <dgm:spPr/>
    </dgm:pt>
    <dgm:pt modelId="{D3681EC5-EF05-4DA7-8FCE-383FFD6E7D82}" type="pres">
      <dgm:prSet presAssocID="{B1E592B9-1B1D-4BA2-8A5E-2234F37992F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5CA0FAF-72AE-4F28-A037-6AA99EFAEFAC}" type="pres">
      <dgm:prSet presAssocID="{B1E592B9-1B1D-4BA2-8A5E-2234F37992F5}" presName="accent_1" presStyleCnt="0"/>
      <dgm:spPr/>
    </dgm:pt>
    <dgm:pt modelId="{DFE015A5-787A-496D-A216-D1369F4585A7}" type="pres">
      <dgm:prSet presAssocID="{B1E592B9-1B1D-4BA2-8A5E-2234F37992F5}" presName="accentRepeatNode" presStyleLbl="solidFgAcc1" presStyleIdx="0" presStyleCnt="3"/>
      <dgm:spPr/>
    </dgm:pt>
    <dgm:pt modelId="{5BFA792A-7DBC-4145-BA9F-AFC0EDE8242F}" type="pres">
      <dgm:prSet presAssocID="{1E7BE29F-EC66-45CB-B9D1-62961066B48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8DADA0-A2AE-4F92-A48F-F55E521CB3B8}" type="pres">
      <dgm:prSet presAssocID="{1E7BE29F-EC66-45CB-B9D1-62961066B48C}" presName="accent_2" presStyleCnt="0"/>
      <dgm:spPr/>
    </dgm:pt>
    <dgm:pt modelId="{66FA8FBB-4E10-4C1F-87F1-840178D221F2}" type="pres">
      <dgm:prSet presAssocID="{1E7BE29F-EC66-45CB-B9D1-62961066B48C}" presName="accentRepeatNode" presStyleLbl="solidFgAcc1" presStyleIdx="1" presStyleCnt="3" custLinFactNeighborX="-776" custLinFactNeighborY="776"/>
      <dgm:spPr/>
    </dgm:pt>
    <dgm:pt modelId="{21036EAC-7212-4239-9D20-8CB9FDEB5393}" type="pres">
      <dgm:prSet presAssocID="{CF682902-B809-47B9-BF9E-E1F5C4BB8EE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2F14A60-EBE9-478F-8DD7-5E2B2DE90E2E}" type="pres">
      <dgm:prSet presAssocID="{CF682902-B809-47B9-BF9E-E1F5C4BB8EE2}" presName="accent_3" presStyleCnt="0"/>
      <dgm:spPr/>
    </dgm:pt>
    <dgm:pt modelId="{8B81B688-50C9-4F35-88C3-CABB301CB99C}" type="pres">
      <dgm:prSet presAssocID="{CF682902-B809-47B9-BF9E-E1F5C4BB8EE2}" presName="accentRepeatNode" presStyleLbl="solidFgAcc1" presStyleIdx="2" presStyleCnt="3"/>
      <dgm:spPr/>
    </dgm:pt>
  </dgm:ptLst>
  <dgm:cxnLst>
    <dgm:cxn modelId="{5CD99D8E-632A-4EEE-BFB6-F78146025978}" type="presOf" srcId="{ECF0CB52-BBE7-4A4D-BCF4-DFA5EEF52320}" destId="{35E5F97D-7325-4E40-BE6E-8BA9A9520826}" srcOrd="0" destOrd="0" presId="urn:microsoft.com/office/officeart/2008/layout/VerticalCurvedList"/>
    <dgm:cxn modelId="{03F771A9-9D73-42AC-BFE4-FF6837BC42F1}" srcId="{4BB36DD5-056D-40C2-A602-DCEBD67999D4}" destId="{1E7BE29F-EC66-45CB-B9D1-62961066B48C}" srcOrd="1" destOrd="0" parTransId="{E27CD214-BB99-48F8-A131-E79D12EE4D3A}" sibTransId="{C2D4FFC0-69D7-4C8A-A1CF-F4970912DDC6}"/>
    <dgm:cxn modelId="{EA21FF69-F118-4247-9ED9-E6E2E9F0C4AB}" type="presOf" srcId="{4BB36DD5-056D-40C2-A602-DCEBD67999D4}" destId="{081524E9-64F1-453F-BDC6-3FBB7470651C}" srcOrd="0" destOrd="0" presId="urn:microsoft.com/office/officeart/2008/layout/VerticalCurvedList"/>
    <dgm:cxn modelId="{E4EE3175-F2DE-4063-90E7-532244FB5147}" srcId="{4BB36DD5-056D-40C2-A602-DCEBD67999D4}" destId="{B1E592B9-1B1D-4BA2-8A5E-2234F37992F5}" srcOrd="0" destOrd="0" parTransId="{2E2EBF66-2824-45B9-A2D1-BC5E2B8DB347}" sibTransId="{ECF0CB52-BBE7-4A4D-BCF4-DFA5EEF52320}"/>
    <dgm:cxn modelId="{E19DF02B-170A-44CD-B2A1-338099359D2C}" type="presOf" srcId="{B1E592B9-1B1D-4BA2-8A5E-2234F37992F5}" destId="{D3681EC5-EF05-4DA7-8FCE-383FFD6E7D82}" srcOrd="0" destOrd="0" presId="urn:microsoft.com/office/officeart/2008/layout/VerticalCurvedList"/>
    <dgm:cxn modelId="{4BF922DB-D568-4947-AD36-235FA226DF03}" type="presOf" srcId="{1E7BE29F-EC66-45CB-B9D1-62961066B48C}" destId="{5BFA792A-7DBC-4145-BA9F-AFC0EDE8242F}" srcOrd="0" destOrd="0" presId="urn:microsoft.com/office/officeart/2008/layout/VerticalCurvedList"/>
    <dgm:cxn modelId="{83AC22D1-7FB2-4A92-914C-D73112BD1810}" srcId="{4BB36DD5-056D-40C2-A602-DCEBD67999D4}" destId="{CF682902-B809-47B9-BF9E-E1F5C4BB8EE2}" srcOrd="2" destOrd="0" parTransId="{05B5BB37-38AF-46F6-915D-A51BA54A7E79}" sibTransId="{540C7341-093A-41B5-BA02-0E63799613C6}"/>
    <dgm:cxn modelId="{78EBACBC-A068-4E44-9DD4-CCE7A9809E28}" type="presOf" srcId="{CF682902-B809-47B9-BF9E-E1F5C4BB8EE2}" destId="{21036EAC-7212-4239-9D20-8CB9FDEB5393}" srcOrd="0" destOrd="0" presId="urn:microsoft.com/office/officeart/2008/layout/VerticalCurvedList"/>
    <dgm:cxn modelId="{C3DED29E-7BED-4490-9D6D-D64A9FD713ED}" type="presParOf" srcId="{081524E9-64F1-453F-BDC6-3FBB7470651C}" destId="{8B3FBE5A-EDC1-4994-BF61-A5F6653EAA72}" srcOrd="0" destOrd="0" presId="urn:microsoft.com/office/officeart/2008/layout/VerticalCurvedList"/>
    <dgm:cxn modelId="{7DB7DD0A-DBA8-4CCD-8441-A4AA03955735}" type="presParOf" srcId="{8B3FBE5A-EDC1-4994-BF61-A5F6653EAA72}" destId="{727463AF-86D6-4B3A-88D0-E6E047E2AD8D}" srcOrd="0" destOrd="0" presId="urn:microsoft.com/office/officeart/2008/layout/VerticalCurvedList"/>
    <dgm:cxn modelId="{E32D73C6-4C00-467E-A138-52522C120F8A}" type="presParOf" srcId="{727463AF-86D6-4B3A-88D0-E6E047E2AD8D}" destId="{124CC527-D38D-4932-8B33-D42EE0824CC3}" srcOrd="0" destOrd="0" presId="urn:microsoft.com/office/officeart/2008/layout/VerticalCurvedList"/>
    <dgm:cxn modelId="{8ABD40D5-FE75-4FFF-8EEA-DC054FB79DCC}" type="presParOf" srcId="{727463AF-86D6-4B3A-88D0-E6E047E2AD8D}" destId="{35E5F97D-7325-4E40-BE6E-8BA9A9520826}" srcOrd="1" destOrd="0" presId="urn:microsoft.com/office/officeart/2008/layout/VerticalCurvedList"/>
    <dgm:cxn modelId="{43594DF4-B962-40EB-A9DA-71F120855AC7}" type="presParOf" srcId="{727463AF-86D6-4B3A-88D0-E6E047E2AD8D}" destId="{BE5203AF-5378-490F-B93E-EA12D5F5F76E}" srcOrd="2" destOrd="0" presId="urn:microsoft.com/office/officeart/2008/layout/VerticalCurvedList"/>
    <dgm:cxn modelId="{5E9689CD-7C7C-4CEE-8825-7F7A7943BEEB}" type="presParOf" srcId="{727463AF-86D6-4B3A-88D0-E6E047E2AD8D}" destId="{C1A80539-14BA-49B6-87B0-FC9AF4AC7759}" srcOrd="3" destOrd="0" presId="urn:microsoft.com/office/officeart/2008/layout/VerticalCurvedList"/>
    <dgm:cxn modelId="{4E470513-32BE-4880-9B82-989AD946AA39}" type="presParOf" srcId="{8B3FBE5A-EDC1-4994-BF61-A5F6653EAA72}" destId="{D3681EC5-EF05-4DA7-8FCE-383FFD6E7D82}" srcOrd="1" destOrd="0" presId="urn:microsoft.com/office/officeart/2008/layout/VerticalCurvedList"/>
    <dgm:cxn modelId="{50720A17-4097-4377-9C98-92B7D3897F01}" type="presParOf" srcId="{8B3FBE5A-EDC1-4994-BF61-A5F6653EAA72}" destId="{55CA0FAF-72AE-4F28-A037-6AA99EFAEFAC}" srcOrd="2" destOrd="0" presId="urn:microsoft.com/office/officeart/2008/layout/VerticalCurvedList"/>
    <dgm:cxn modelId="{267981C5-C671-4A54-8927-0979B7A9A381}" type="presParOf" srcId="{55CA0FAF-72AE-4F28-A037-6AA99EFAEFAC}" destId="{DFE015A5-787A-496D-A216-D1369F4585A7}" srcOrd="0" destOrd="0" presId="urn:microsoft.com/office/officeart/2008/layout/VerticalCurvedList"/>
    <dgm:cxn modelId="{AD27D850-4711-4398-A7B0-AB76ED547375}" type="presParOf" srcId="{8B3FBE5A-EDC1-4994-BF61-A5F6653EAA72}" destId="{5BFA792A-7DBC-4145-BA9F-AFC0EDE8242F}" srcOrd="3" destOrd="0" presId="urn:microsoft.com/office/officeart/2008/layout/VerticalCurvedList"/>
    <dgm:cxn modelId="{BE2011F1-389F-4E86-9C0D-A902B74E27EC}" type="presParOf" srcId="{8B3FBE5A-EDC1-4994-BF61-A5F6653EAA72}" destId="{FB8DADA0-A2AE-4F92-A48F-F55E521CB3B8}" srcOrd="4" destOrd="0" presId="urn:microsoft.com/office/officeart/2008/layout/VerticalCurvedList"/>
    <dgm:cxn modelId="{B75BBED4-A967-4B33-A249-8B05A6B1F4E9}" type="presParOf" srcId="{FB8DADA0-A2AE-4F92-A48F-F55E521CB3B8}" destId="{66FA8FBB-4E10-4C1F-87F1-840178D221F2}" srcOrd="0" destOrd="0" presId="urn:microsoft.com/office/officeart/2008/layout/VerticalCurvedList"/>
    <dgm:cxn modelId="{16FD08D3-DE75-4A08-A788-CBD5C56F8178}" type="presParOf" srcId="{8B3FBE5A-EDC1-4994-BF61-A5F6653EAA72}" destId="{21036EAC-7212-4239-9D20-8CB9FDEB5393}" srcOrd="5" destOrd="0" presId="urn:microsoft.com/office/officeart/2008/layout/VerticalCurvedList"/>
    <dgm:cxn modelId="{1D953831-1B9C-4851-89FB-0B15C1F2B6E6}" type="presParOf" srcId="{8B3FBE5A-EDC1-4994-BF61-A5F6653EAA72}" destId="{D2F14A60-EBE9-478F-8DD7-5E2B2DE90E2E}" srcOrd="6" destOrd="0" presId="urn:microsoft.com/office/officeart/2008/layout/VerticalCurvedList"/>
    <dgm:cxn modelId="{788A0FC0-A390-4355-85CD-08A36BEDD0C8}" type="presParOf" srcId="{D2F14A60-EBE9-478F-8DD7-5E2B2DE90E2E}" destId="{8B81B688-50C9-4F35-88C3-CABB301CB99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5F97D-7325-4E40-BE6E-8BA9A9520826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681EC5-EF05-4DA7-8FCE-383FFD6E7D82}">
      <dsp:nvSpPr>
        <dsp:cNvPr id="0" name=""/>
        <dsp:cNvSpPr/>
      </dsp:nvSpPr>
      <dsp:spPr>
        <a:xfrm>
          <a:off x="752110" y="541866"/>
          <a:ext cx="9753525" cy="10837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Ces échéances et outils modifiés cette année doivent permettre de produire un bilan portant notamment sur les </a:t>
          </a:r>
          <a:r>
            <a:rPr lang="fr-FR" sz="2300" b="1" kern="1200" dirty="0" smtClean="0"/>
            <a:t>situations des allocataires entrés</a:t>
          </a:r>
          <a:r>
            <a:rPr lang="fr-FR" sz="2300" kern="1200" dirty="0" smtClean="0"/>
            <a:t> dans le dispositif RSA en 2020,</a:t>
          </a:r>
          <a:endParaRPr lang="fr-FR" sz="2300" kern="1200" dirty="0"/>
        </a:p>
      </dsp:txBody>
      <dsp:txXfrm>
        <a:off x="752110" y="541866"/>
        <a:ext cx="9753525" cy="1083733"/>
      </dsp:txXfrm>
    </dsp:sp>
    <dsp:sp modelId="{DFE015A5-787A-496D-A216-D1369F4585A7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FA792A-7DBC-4145-BA9F-AFC0EDE8242F}">
      <dsp:nvSpPr>
        <dsp:cNvPr id="0" name=""/>
        <dsp:cNvSpPr/>
      </dsp:nvSpPr>
      <dsp:spPr>
        <a:xfrm>
          <a:off x="1146048" y="2167466"/>
          <a:ext cx="9359588" cy="1083733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Au-delà de cet objectif, l’évaluation doit permettre de partager des tendances et données Girondines …</a:t>
          </a:r>
          <a:endParaRPr lang="fr-FR" sz="2300" kern="1200" dirty="0"/>
        </a:p>
      </dsp:txBody>
      <dsp:txXfrm>
        <a:off x="1146048" y="2167466"/>
        <a:ext cx="9359588" cy="1083733"/>
      </dsp:txXfrm>
    </dsp:sp>
    <dsp:sp modelId="{66FA8FBB-4E10-4C1F-87F1-840178D221F2}">
      <dsp:nvSpPr>
        <dsp:cNvPr id="0" name=""/>
        <dsp:cNvSpPr/>
      </dsp:nvSpPr>
      <dsp:spPr>
        <a:xfrm>
          <a:off x="458202" y="2042512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036EAC-7212-4239-9D20-8CB9FDEB5393}">
      <dsp:nvSpPr>
        <dsp:cNvPr id="0" name=""/>
        <dsp:cNvSpPr/>
      </dsp:nvSpPr>
      <dsp:spPr>
        <a:xfrm>
          <a:off x="752110" y="3793066"/>
          <a:ext cx="9753525" cy="1083733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… et ainsi conforter l’intervention et la place de chaque conseiller référent RSA dans le processus d’accompagnement des allocataires du RSA.  </a:t>
          </a:r>
          <a:endParaRPr lang="fr-FR" sz="2300" kern="1200" dirty="0"/>
        </a:p>
      </dsp:txBody>
      <dsp:txXfrm>
        <a:off x="752110" y="3793066"/>
        <a:ext cx="9753525" cy="1083733"/>
      </dsp:txXfrm>
    </dsp:sp>
    <dsp:sp modelId="{8B81B688-50C9-4F35-88C3-CABB301CB99C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0BEFE-CADB-4D76-A46C-F88B4E2FED09}" type="datetimeFigureOut">
              <a:rPr lang="fr-FR" smtClean="0"/>
              <a:t>23/10/2020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CE4F3-C4A3-4C9B-81FE-104BC3CD9F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7820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EF8C9-6589-4646-9DEF-2312E82B6C73}" type="datetimeFigureOut">
              <a:rPr lang="fr-FR"/>
              <a:pPr>
                <a:defRPr/>
              </a:pPr>
              <a:t>23/10/2020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06844-D977-4838-9F29-39F9DB2AE1E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065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3F20D-1CF4-42C0-90B1-51FC3CE7FE85}" type="datetimeFigureOut">
              <a:rPr lang="fr-FR"/>
              <a:pPr>
                <a:defRPr/>
              </a:pPr>
              <a:t>23/10/2020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92820-F74A-41A7-8D85-7C01AC44ABB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2927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C5236-3868-48C4-9955-144F2FB220DA}" type="datetimeFigureOut">
              <a:rPr lang="fr-FR"/>
              <a:pPr>
                <a:defRPr/>
              </a:pPr>
              <a:t>23/10/2020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74CF5-A335-4DB5-8B98-1363C191CDF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981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09D90-6524-47D3-AA2B-FE252155434A}" type="datetimeFigureOut">
              <a:rPr lang="fr-FR"/>
              <a:pPr>
                <a:defRPr/>
              </a:pPr>
              <a:t>23/10/2020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2215F-278F-4743-B746-A1D8DB26ED0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7045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74FDA-C63D-40FB-B2A0-C185FE86B6B0}" type="datetimeFigureOut">
              <a:rPr lang="fr-FR"/>
              <a:pPr>
                <a:defRPr/>
              </a:pPr>
              <a:t>23/10/2020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B4DD4-E059-48C6-9277-410CDE118EC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9356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FF3C6-1989-4A1A-B54B-B3836F811A3D}" type="datetimeFigureOut">
              <a:rPr lang="fr-FR"/>
              <a:pPr>
                <a:defRPr/>
              </a:pPr>
              <a:t>23/10/2020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CA97E-0C2F-4A7C-AB35-DAB351397DA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6999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01D2E-830E-4769-B2B4-7C8004D44413}" type="datetimeFigureOut">
              <a:rPr lang="fr-FR"/>
              <a:pPr>
                <a:defRPr/>
              </a:pPr>
              <a:t>23/10/2020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F15BA-852F-4869-9D80-0219DA80227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3138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47C43-D4A6-45CB-B275-A2A46B61896B}" type="datetimeFigureOut">
              <a:rPr lang="fr-FR"/>
              <a:pPr>
                <a:defRPr/>
              </a:pPr>
              <a:t>23/10/2020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2C954-3F44-4B22-9F23-85495794433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5163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36DEF-9700-4E12-969C-FA74FB2AABE2}" type="datetimeFigureOut">
              <a:rPr lang="fr-FR"/>
              <a:pPr>
                <a:defRPr/>
              </a:pPr>
              <a:t>23/10/2020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B2856-76EB-465D-A458-F180BCCD953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306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1EE36-4A0C-4C2D-9E76-46A31E0DFC36}" type="datetimeFigureOut">
              <a:rPr lang="fr-FR"/>
              <a:pPr>
                <a:defRPr/>
              </a:pPr>
              <a:t>23/10/2020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A5920-5392-4941-97AA-93D54CC2A13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7213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4C38E-204F-4F86-A1B7-3335B16AB084}" type="datetimeFigureOut">
              <a:rPr lang="fr-FR"/>
              <a:pPr>
                <a:defRPr/>
              </a:pPr>
              <a:t>23/10/2020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CB690-C6C2-446D-B58A-217FA07925F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5460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9C85E5-2DE5-4E77-A88B-9C65B4191508}" type="datetimeFigureOut">
              <a:rPr lang="fr-FR"/>
              <a:pPr>
                <a:defRPr/>
              </a:pPr>
              <a:t>23/10/2020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8FD8BD-A868-45E9-93D0-40B08186AA1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dpii-bg2a-c2a@gironde.f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eps33.extra.gironde.fr/PEPS/jcm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1189906" y="1570165"/>
            <a:ext cx="10564010" cy="714704"/>
          </a:xfrm>
        </p:spPr>
        <p:txBody>
          <a:bodyPr/>
          <a:lstStyle/>
          <a:p>
            <a:pPr algn="l"/>
            <a:r>
              <a:rPr lang="fr-FR" altLang="fr-F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altLang="fr-F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Guide pour les Référents RSA Externes</a:t>
            </a:r>
            <a:br>
              <a:rPr lang="fr-FR" alt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alt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91424" y="819898"/>
            <a:ext cx="10944225" cy="762000"/>
          </a:xfrm>
        </p:spPr>
        <p:txBody>
          <a:bodyPr/>
          <a:lstStyle/>
          <a:p>
            <a:pPr algn="l"/>
            <a:r>
              <a:rPr lang="fr-FR" altLang="fr-F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Campagne d’évaluation 2020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91424" y="6151931"/>
            <a:ext cx="33317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Direction Insertion Inclusion </a:t>
            </a:r>
            <a:r>
              <a:rPr lang="fr-FR" sz="1200" dirty="0" smtClean="0"/>
              <a:t>Octobre 2020</a:t>
            </a:r>
            <a:endParaRPr lang="fr-FR" sz="1200" dirty="0"/>
          </a:p>
        </p:txBody>
      </p:sp>
      <p:sp>
        <p:nvSpPr>
          <p:cNvPr id="4" name="Bulle ronde 3"/>
          <p:cNvSpPr/>
          <p:nvPr/>
        </p:nvSpPr>
        <p:spPr>
          <a:xfrm>
            <a:off x="2552114" y="2462118"/>
            <a:ext cx="1862232" cy="695075"/>
          </a:xfrm>
          <a:prstGeom prst="wedgeEllipseCallout">
            <a:avLst>
              <a:gd name="adj1" fmla="val 30442"/>
              <a:gd name="adj2" fmla="val -69120"/>
            </a:avLst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La campagne d’évaluation 2020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Bulle ronde 6"/>
          <p:cNvSpPr/>
          <p:nvPr/>
        </p:nvSpPr>
        <p:spPr>
          <a:xfrm>
            <a:off x="4759648" y="2661757"/>
            <a:ext cx="4542008" cy="775126"/>
          </a:xfrm>
          <a:prstGeom prst="wedgeEllipseCallout">
            <a:avLst>
              <a:gd name="adj1" fmla="val -30303"/>
              <a:gd name="adj2" fmla="val -69253"/>
            </a:avLst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fr-FR" sz="1200" dirty="0">
                <a:latin typeface="Arial" panose="020B0604020202020204" pitchFamily="34" charset="0"/>
                <a:cs typeface="Arial" panose="020B0604020202020204" pitchFamily="34" charset="0"/>
              </a:rPr>
              <a:t>Comment renseigner l’annexe 2 « Liste des allocataires du RSA accompagnés » ? </a:t>
            </a:r>
            <a:br>
              <a:rPr lang="fr-FR" altLang="fr-FR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1200" dirty="0"/>
          </a:p>
        </p:txBody>
      </p:sp>
      <p:sp>
        <p:nvSpPr>
          <p:cNvPr id="8" name="Bulle ronde 7"/>
          <p:cNvSpPr/>
          <p:nvPr/>
        </p:nvSpPr>
        <p:spPr>
          <a:xfrm>
            <a:off x="1589858" y="3675614"/>
            <a:ext cx="4285426" cy="901022"/>
          </a:xfrm>
          <a:prstGeom prst="wedgeEllipseCallout">
            <a:avLst>
              <a:gd name="adj1" fmla="val 31766"/>
              <a:gd name="adj2" fmla="val -66071"/>
            </a:avLst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fr-FR" sz="1200" dirty="0">
                <a:latin typeface="Arial" panose="020B0604020202020204" pitchFamily="34" charset="0"/>
                <a:cs typeface="Arial" panose="020B0604020202020204" pitchFamily="34" charset="0"/>
              </a:rPr>
              <a:t>Comment renseigner l’annexe 1 « </a:t>
            </a:r>
            <a:r>
              <a:rPr lang="fr-FR" alt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Accompagnement socio-professionnel ou social </a:t>
            </a:r>
            <a:r>
              <a:rPr lang="fr-FR" altLang="fr-FR" sz="1200" dirty="0">
                <a:latin typeface="Arial" panose="020B0604020202020204" pitchFamily="34" charset="0"/>
                <a:cs typeface="Arial" panose="020B0604020202020204" pitchFamily="34" charset="0"/>
              </a:rPr>
              <a:t>des allocataires du RSA orientés par le Département » ? 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168" y="544731"/>
            <a:ext cx="5295900" cy="5705475"/>
          </a:xfrm>
          <a:prstGeom prst="rect">
            <a:avLst/>
          </a:prstGeom>
        </p:spPr>
      </p:pic>
      <p:sp>
        <p:nvSpPr>
          <p:cNvPr id="5" name="Zone de texte 2"/>
          <p:cNvSpPr txBox="1"/>
          <p:nvPr/>
        </p:nvSpPr>
        <p:spPr>
          <a:xfrm>
            <a:off x="5353761" y="1693609"/>
            <a:ext cx="517525" cy="508635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2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Zone de texte 2"/>
          <p:cNvSpPr txBox="1"/>
          <p:nvPr/>
        </p:nvSpPr>
        <p:spPr>
          <a:xfrm>
            <a:off x="5353761" y="2418822"/>
            <a:ext cx="517525" cy="508635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2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Zone de texte 2"/>
          <p:cNvSpPr txBox="1"/>
          <p:nvPr/>
        </p:nvSpPr>
        <p:spPr>
          <a:xfrm>
            <a:off x="5353761" y="3351122"/>
            <a:ext cx="517525" cy="508635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2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Zone de texte 2"/>
          <p:cNvSpPr txBox="1"/>
          <p:nvPr/>
        </p:nvSpPr>
        <p:spPr>
          <a:xfrm>
            <a:off x="6742935" y="1693608"/>
            <a:ext cx="517525" cy="508635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2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Zone de texte 2"/>
          <p:cNvSpPr txBox="1"/>
          <p:nvPr/>
        </p:nvSpPr>
        <p:spPr>
          <a:xfrm>
            <a:off x="6742935" y="2418821"/>
            <a:ext cx="517525" cy="508635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2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Zone de texte 2"/>
          <p:cNvSpPr txBox="1"/>
          <p:nvPr/>
        </p:nvSpPr>
        <p:spPr>
          <a:xfrm>
            <a:off x="6742934" y="3351120"/>
            <a:ext cx="517525" cy="508635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2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Zone de texte 2"/>
          <p:cNvSpPr txBox="1"/>
          <p:nvPr/>
        </p:nvSpPr>
        <p:spPr>
          <a:xfrm>
            <a:off x="6839881" y="4124083"/>
            <a:ext cx="323630" cy="395202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2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Zone de texte 2"/>
          <p:cNvSpPr txBox="1"/>
          <p:nvPr/>
        </p:nvSpPr>
        <p:spPr>
          <a:xfrm>
            <a:off x="6839881" y="4440544"/>
            <a:ext cx="371338" cy="425992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2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Zone de texte 2"/>
          <p:cNvSpPr txBox="1"/>
          <p:nvPr/>
        </p:nvSpPr>
        <p:spPr>
          <a:xfrm>
            <a:off x="6837301" y="4720743"/>
            <a:ext cx="326210" cy="379331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2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Zone de texte 2"/>
          <p:cNvSpPr txBox="1"/>
          <p:nvPr/>
        </p:nvSpPr>
        <p:spPr>
          <a:xfrm>
            <a:off x="6782028" y="5100074"/>
            <a:ext cx="429191" cy="300590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2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J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34765" y="2157038"/>
            <a:ext cx="1693195" cy="142601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(A/B/C) Objectifs mentionnés dans la convention annuelle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16" name="Accolade ouvrante 15"/>
          <p:cNvSpPr/>
          <p:nvPr/>
        </p:nvSpPr>
        <p:spPr>
          <a:xfrm>
            <a:off x="2723210" y="1693608"/>
            <a:ext cx="240708" cy="235287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8685182" y="1129792"/>
            <a:ext cx="2556966" cy="107245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(D) Photographie du nombre d’allocataires du RSA toujours en accompagnement au 31/12/2020 pour lequel l’association est référente RSA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685182" y="2418821"/>
            <a:ext cx="2556966" cy="5746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(E) Nombre total d’allocataires du RSA entrés en accompagnement en 2020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685180" y="3159430"/>
            <a:ext cx="2634459" cy="85749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(F) Taux de contractualisation (en%) : </a:t>
            </a:r>
            <a:r>
              <a:rPr lang="fr-FR" sz="1100" dirty="0" smtClean="0">
                <a:solidFill>
                  <a:schemeClr val="tx1"/>
                </a:solidFill>
              </a:rPr>
              <a:t>CER en cours de validité / </a:t>
            </a:r>
            <a:r>
              <a:rPr lang="fr-FR" sz="1100" dirty="0" err="1" smtClean="0">
                <a:solidFill>
                  <a:schemeClr val="tx1"/>
                </a:solidFill>
              </a:rPr>
              <a:t>Nbre</a:t>
            </a:r>
            <a:r>
              <a:rPr lang="fr-FR" sz="1100" dirty="0" smtClean="0">
                <a:solidFill>
                  <a:schemeClr val="tx1"/>
                </a:solidFill>
              </a:rPr>
              <a:t> d’allocataires RSA toujours orientés vers la structure au 31/12/2020</a:t>
            </a:r>
            <a:endParaRPr lang="fr-FR" sz="1100" dirty="0">
              <a:solidFill>
                <a:schemeClr val="tx1"/>
              </a:solidFill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 flipV="1">
            <a:off x="7725103" y="1933903"/>
            <a:ext cx="960078" cy="10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V="1">
            <a:off x="7725103" y="2802936"/>
            <a:ext cx="960078" cy="10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V="1">
            <a:off x="7755978" y="3564358"/>
            <a:ext cx="960078" cy="10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8685180" y="4104864"/>
            <a:ext cx="2634459" cy="5251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(G) Nombre total d’orientations vers l’association en 2020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685179" y="4767834"/>
            <a:ext cx="2634459" cy="5251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(H) Nombre total d’intégrations dans l’accompagnement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236017" y="5489291"/>
            <a:ext cx="2634459" cy="5251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(I) Nombre total de CER signés en 2020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53761" y="5981453"/>
            <a:ext cx="2634459" cy="5251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(J) Nombre de CER en cours au 31/12/2020 </a:t>
            </a:r>
            <a:endParaRPr lang="fr-FR" sz="1100" dirty="0">
              <a:solidFill>
                <a:schemeClr val="tx1"/>
              </a:solidFill>
            </a:endParaRPr>
          </a:p>
        </p:txBody>
      </p:sp>
      <p:cxnSp>
        <p:nvCxnSpPr>
          <p:cNvPr id="29" name="Connecteur droit avec flèche 28"/>
          <p:cNvCxnSpPr/>
          <p:nvPr/>
        </p:nvCxnSpPr>
        <p:spPr>
          <a:xfrm flipV="1">
            <a:off x="7744812" y="4421851"/>
            <a:ext cx="960078" cy="10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V="1">
            <a:off x="7713282" y="4767834"/>
            <a:ext cx="960078" cy="10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7755978" y="4969428"/>
            <a:ext cx="694340" cy="437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flipH="1">
            <a:off x="6938707" y="5569172"/>
            <a:ext cx="7882" cy="329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163679" y="5760461"/>
            <a:ext cx="1601658" cy="5251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(K) Commentaires : zone libre 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38" name="Zone de texte 2"/>
          <p:cNvSpPr txBox="1"/>
          <p:nvPr/>
        </p:nvSpPr>
        <p:spPr>
          <a:xfrm>
            <a:off x="3875701" y="5768421"/>
            <a:ext cx="517525" cy="508635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2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0" name="Connecteur droit avec flèche 39"/>
          <p:cNvCxnSpPr/>
          <p:nvPr/>
        </p:nvCxnSpPr>
        <p:spPr>
          <a:xfrm flipH="1">
            <a:off x="2811371" y="6022738"/>
            <a:ext cx="2477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26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1" y="557075"/>
            <a:ext cx="5269788" cy="5729425"/>
          </a:xfrm>
          <a:prstGeom prst="rect">
            <a:avLst/>
          </a:prstGeom>
        </p:spPr>
      </p:pic>
      <p:sp>
        <p:nvSpPr>
          <p:cNvPr id="5" name="Zone de texte 2"/>
          <p:cNvSpPr txBox="1"/>
          <p:nvPr/>
        </p:nvSpPr>
        <p:spPr>
          <a:xfrm>
            <a:off x="4142467" y="1673144"/>
            <a:ext cx="517525" cy="508635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2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Zone de texte 2"/>
          <p:cNvSpPr txBox="1"/>
          <p:nvPr/>
        </p:nvSpPr>
        <p:spPr>
          <a:xfrm>
            <a:off x="6525156" y="1673144"/>
            <a:ext cx="517525" cy="508635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2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Zone de texte 2"/>
          <p:cNvSpPr txBox="1"/>
          <p:nvPr/>
        </p:nvSpPr>
        <p:spPr>
          <a:xfrm>
            <a:off x="5330973" y="4236227"/>
            <a:ext cx="517525" cy="508635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2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Zone de texte 2"/>
          <p:cNvSpPr txBox="1"/>
          <p:nvPr/>
        </p:nvSpPr>
        <p:spPr>
          <a:xfrm>
            <a:off x="6184079" y="4236227"/>
            <a:ext cx="517525" cy="508635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2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Zone de texte 2"/>
          <p:cNvSpPr txBox="1"/>
          <p:nvPr/>
        </p:nvSpPr>
        <p:spPr>
          <a:xfrm>
            <a:off x="7138029" y="4236227"/>
            <a:ext cx="517525" cy="508635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2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4296" y="960137"/>
            <a:ext cx="2733063" cy="142601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Durée moyenne d’accompagnement en mois  pour : </a:t>
            </a:r>
          </a:p>
          <a:p>
            <a:r>
              <a:rPr lang="fr-FR" sz="1200" dirty="0" smtClean="0">
                <a:solidFill>
                  <a:schemeClr val="tx1"/>
                </a:solidFill>
              </a:rPr>
              <a:t>- (L) tout les publics accompagnés par l’association (si il y a lieu) </a:t>
            </a:r>
          </a:p>
          <a:p>
            <a:r>
              <a:rPr lang="fr-FR" sz="1200" dirty="0" smtClean="0">
                <a:solidFill>
                  <a:schemeClr val="tx1"/>
                </a:solidFill>
              </a:rPr>
              <a:t>- (M) les personnes allocataires du RSA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98431" y="2386150"/>
            <a:ext cx="2628489" cy="87291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(N) Nombre de sorties en 2020 : </a:t>
            </a:r>
          </a:p>
          <a:p>
            <a:r>
              <a:rPr lang="fr-FR" sz="1200" dirty="0" smtClean="0">
                <a:solidFill>
                  <a:schemeClr val="tx1"/>
                </a:solidFill>
              </a:rPr>
              <a:t>- Pour tout public</a:t>
            </a:r>
          </a:p>
          <a:p>
            <a:r>
              <a:rPr lang="fr-FR" sz="1200" dirty="0" smtClean="0">
                <a:solidFill>
                  <a:schemeClr val="tx1"/>
                </a:solidFill>
              </a:rPr>
              <a:t>- Pour les personnes allocataires du RSA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98431" y="3385391"/>
            <a:ext cx="3567445" cy="186519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(O) Dont sorties positives en 2020</a:t>
            </a:r>
          </a:p>
          <a:p>
            <a:r>
              <a:rPr lang="fr-FR" sz="1200" dirty="0" smtClean="0">
                <a:solidFill>
                  <a:schemeClr val="tx1"/>
                </a:solidFill>
              </a:rPr>
              <a:t>(</a:t>
            </a:r>
            <a:r>
              <a:rPr lang="fr-FR" sz="1200" b="1" dirty="0">
                <a:solidFill>
                  <a:schemeClr val="tx1"/>
                </a:solidFill>
              </a:rPr>
              <a:t>sorties durables </a:t>
            </a:r>
            <a:r>
              <a:rPr lang="fr-FR" sz="1200" dirty="0" smtClean="0">
                <a:solidFill>
                  <a:schemeClr val="tx1"/>
                </a:solidFill>
              </a:rPr>
              <a:t>: CDI</a:t>
            </a:r>
            <a:r>
              <a:rPr lang="fr-FR" sz="1200" dirty="0">
                <a:solidFill>
                  <a:schemeClr val="tx1"/>
                </a:solidFill>
              </a:rPr>
              <a:t>, CDD + 6 mois, Intérim + 6 mois, Formation qualifiante, Création d’activité, Contrat PEC </a:t>
            </a:r>
            <a:r>
              <a:rPr lang="fr-FR" sz="1200" dirty="0" smtClean="0">
                <a:solidFill>
                  <a:schemeClr val="tx1"/>
                </a:solidFill>
              </a:rPr>
              <a:t>ET </a:t>
            </a:r>
            <a:r>
              <a:rPr lang="fr-FR" sz="1200" b="1" dirty="0" smtClean="0">
                <a:solidFill>
                  <a:schemeClr val="tx1"/>
                </a:solidFill>
              </a:rPr>
              <a:t>sorties de transition </a:t>
            </a:r>
            <a:r>
              <a:rPr lang="fr-FR" sz="1200" dirty="0" smtClean="0">
                <a:solidFill>
                  <a:schemeClr val="tx1"/>
                </a:solidFill>
              </a:rPr>
              <a:t>: </a:t>
            </a:r>
            <a:r>
              <a:rPr lang="fr-FR" sz="1200" dirty="0">
                <a:solidFill>
                  <a:schemeClr val="tx1"/>
                </a:solidFill>
              </a:rPr>
              <a:t>SIAE, CDD - 6 mois, Intérim – 6 mois, Réorientation référent professionnel, Réorientation référent social, formation non </a:t>
            </a:r>
            <a:r>
              <a:rPr lang="fr-FR" sz="1200" dirty="0" smtClean="0">
                <a:solidFill>
                  <a:schemeClr val="tx1"/>
                </a:solidFill>
              </a:rPr>
              <a:t>qualifiante) : </a:t>
            </a:r>
          </a:p>
          <a:p>
            <a:r>
              <a:rPr lang="fr-FR" sz="1200" dirty="0" smtClean="0">
                <a:solidFill>
                  <a:schemeClr val="tx1"/>
                </a:solidFill>
              </a:rPr>
              <a:t>- Pour tout public</a:t>
            </a:r>
          </a:p>
          <a:p>
            <a:r>
              <a:rPr lang="fr-FR" sz="1200" dirty="0" smtClean="0">
                <a:solidFill>
                  <a:schemeClr val="tx1"/>
                </a:solidFill>
              </a:rPr>
              <a:t>- Pour les personnes allocataires du RSA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98431" y="5376911"/>
            <a:ext cx="3546425" cy="64551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(P) Dont autres sorties (</a:t>
            </a:r>
            <a:r>
              <a:rPr lang="fr-FR" sz="1200" dirty="0" smtClean="0">
                <a:solidFill>
                  <a:schemeClr val="tx1"/>
                </a:solidFill>
              </a:rPr>
              <a:t>Déménagement</a:t>
            </a:r>
            <a:r>
              <a:rPr lang="fr-FR" sz="1200" dirty="0">
                <a:solidFill>
                  <a:schemeClr val="tx1"/>
                </a:solidFill>
              </a:rPr>
              <a:t>, Décès, Retraite, Suspension-Radiation, limite d’âge, AAH, </a:t>
            </a:r>
            <a:r>
              <a:rPr lang="fr-FR" sz="1200" dirty="0" smtClean="0">
                <a:solidFill>
                  <a:schemeClr val="tx1"/>
                </a:solidFill>
              </a:rPr>
              <a:t>Incarcération)</a:t>
            </a:r>
            <a:endParaRPr lang="fr-FR" sz="1200" dirty="0">
              <a:solidFill>
                <a:schemeClr val="tx1"/>
              </a:solidFill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5759669" y="2858814"/>
            <a:ext cx="2659117" cy="662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V="1">
            <a:off x="6701604" y="4198001"/>
            <a:ext cx="1796827" cy="38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7567448" y="4744862"/>
            <a:ext cx="851338" cy="815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endCxn id="10" idx="3"/>
          </p:cNvCxnSpPr>
          <p:nvPr/>
        </p:nvCxnSpPr>
        <p:spPr>
          <a:xfrm flipH="1">
            <a:off x="2867359" y="1673144"/>
            <a:ext cx="1806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8746" y="5152834"/>
            <a:ext cx="2578258" cy="9789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(Q) Taux de sorties positives </a:t>
            </a:r>
            <a:r>
              <a:rPr lang="fr-FR" sz="1200" dirty="0" smtClean="0">
                <a:solidFill>
                  <a:schemeClr val="tx1"/>
                </a:solidFill>
              </a:rPr>
              <a:t>(</a:t>
            </a:r>
            <a:r>
              <a:rPr lang="fr-FR" sz="1200" dirty="0" err="1" smtClean="0">
                <a:solidFill>
                  <a:schemeClr val="tx1"/>
                </a:solidFill>
              </a:rPr>
              <a:t>Nbre</a:t>
            </a:r>
            <a:r>
              <a:rPr lang="fr-FR" sz="1200" dirty="0" smtClean="0">
                <a:solidFill>
                  <a:schemeClr val="tx1"/>
                </a:solidFill>
              </a:rPr>
              <a:t> de sorties/</a:t>
            </a:r>
            <a:r>
              <a:rPr lang="fr-FR" sz="1200" dirty="0" err="1" smtClean="0">
                <a:solidFill>
                  <a:schemeClr val="tx1"/>
                </a:solidFill>
              </a:rPr>
              <a:t>Nbre</a:t>
            </a:r>
            <a:r>
              <a:rPr lang="fr-FR" sz="1200" dirty="0" smtClean="0">
                <a:solidFill>
                  <a:schemeClr val="tx1"/>
                </a:solidFill>
              </a:rPr>
              <a:t> total d’accompagnement au 31/12/2020)</a:t>
            </a:r>
            <a:r>
              <a:rPr lang="fr-FR" sz="1400" dirty="0" smtClean="0">
                <a:solidFill>
                  <a:schemeClr val="tx1"/>
                </a:solidFill>
              </a:rPr>
              <a:t>: </a:t>
            </a:r>
          </a:p>
          <a:p>
            <a:r>
              <a:rPr lang="fr-FR" sz="1200" dirty="0" smtClean="0">
                <a:solidFill>
                  <a:schemeClr val="tx1"/>
                </a:solidFill>
              </a:rPr>
              <a:t>- pour tout le public,</a:t>
            </a:r>
          </a:p>
          <a:p>
            <a:r>
              <a:rPr lang="fr-FR" sz="1200" dirty="0" smtClean="0">
                <a:solidFill>
                  <a:schemeClr val="tx1"/>
                </a:solidFill>
              </a:rPr>
              <a:t>- pour les allocataires du RSA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24" name="Zone de texte 2"/>
          <p:cNvSpPr txBox="1"/>
          <p:nvPr/>
        </p:nvSpPr>
        <p:spPr>
          <a:xfrm>
            <a:off x="6199335" y="5192094"/>
            <a:ext cx="517525" cy="508635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2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Q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6" name="Connecteur droit avec flèche 25"/>
          <p:cNvCxnSpPr/>
          <p:nvPr/>
        </p:nvCxnSpPr>
        <p:spPr>
          <a:xfrm flipH="1">
            <a:off x="2957680" y="5446411"/>
            <a:ext cx="2795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014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374" y="336783"/>
            <a:ext cx="4398294" cy="57632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6097" y="822572"/>
            <a:ext cx="2578258" cy="9789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(R) Nombre de dossiers proposés à EPT </a:t>
            </a:r>
            <a:r>
              <a:rPr lang="fr-FR" sz="1200" dirty="0" smtClean="0">
                <a:solidFill>
                  <a:schemeClr val="tx1"/>
                </a:solidFill>
              </a:rPr>
              <a:t>(Equipe Pluridisciplinaire Territoriale) </a:t>
            </a:r>
            <a:r>
              <a:rPr lang="fr-FR" sz="1400" dirty="0" smtClean="0">
                <a:solidFill>
                  <a:schemeClr val="tx1"/>
                </a:solidFill>
              </a:rPr>
              <a:t>et EPC </a:t>
            </a:r>
            <a:r>
              <a:rPr lang="fr-FR" sz="1200" dirty="0" smtClean="0">
                <a:solidFill>
                  <a:schemeClr val="tx1"/>
                </a:solidFill>
              </a:rPr>
              <a:t>(Equipe Pluridisciplinaire Centralisée)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7" name="Zone de texte 2"/>
          <p:cNvSpPr txBox="1"/>
          <p:nvPr/>
        </p:nvSpPr>
        <p:spPr>
          <a:xfrm>
            <a:off x="5919348" y="1135676"/>
            <a:ext cx="517525" cy="508634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2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Zone de texte 2"/>
          <p:cNvSpPr txBox="1"/>
          <p:nvPr/>
        </p:nvSpPr>
        <p:spPr>
          <a:xfrm>
            <a:off x="4207851" y="2409505"/>
            <a:ext cx="517525" cy="508634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2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Zone de texte 2"/>
          <p:cNvSpPr txBox="1"/>
          <p:nvPr/>
        </p:nvSpPr>
        <p:spPr>
          <a:xfrm>
            <a:off x="5142721" y="2410620"/>
            <a:ext cx="517525" cy="508634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2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Zone de texte 2"/>
          <p:cNvSpPr txBox="1"/>
          <p:nvPr/>
        </p:nvSpPr>
        <p:spPr>
          <a:xfrm>
            <a:off x="6006330" y="2409505"/>
            <a:ext cx="517525" cy="508634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2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Zone de texte 2"/>
          <p:cNvSpPr txBox="1"/>
          <p:nvPr/>
        </p:nvSpPr>
        <p:spPr>
          <a:xfrm>
            <a:off x="7062999" y="2439521"/>
            <a:ext cx="517525" cy="508634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2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Zone de texte 2"/>
          <p:cNvSpPr txBox="1"/>
          <p:nvPr/>
        </p:nvSpPr>
        <p:spPr>
          <a:xfrm>
            <a:off x="5741327" y="4036528"/>
            <a:ext cx="592414" cy="647534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2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Zone de texte 2"/>
          <p:cNvSpPr txBox="1"/>
          <p:nvPr/>
        </p:nvSpPr>
        <p:spPr>
          <a:xfrm>
            <a:off x="6681564" y="5375844"/>
            <a:ext cx="517525" cy="508634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2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flipH="1">
            <a:off x="3384331" y="1282262"/>
            <a:ext cx="5465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8509946" y="660943"/>
            <a:ext cx="2578258" cy="66588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(S) Thème des actions collectives </a:t>
            </a:r>
            <a:r>
              <a:rPr lang="fr-FR" sz="1200" dirty="0" smtClean="0">
                <a:solidFill>
                  <a:schemeClr val="tx1"/>
                </a:solidFill>
              </a:rPr>
              <a:t>(Ex : insertion sociale, mobilité, recherche d’emploi ….)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509946" y="1402947"/>
            <a:ext cx="2578258" cy="63794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(T) Contenu de l’action </a:t>
            </a:r>
            <a:r>
              <a:rPr lang="fr-FR" sz="1200" dirty="0" smtClean="0">
                <a:solidFill>
                  <a:schemeClr val="tx1"/>
                </a:solidFill>
              </a:rPr>
              <a:t>(Ex : Ateliers de recherche d’emploi 2.0 ….)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509235" y="2167771"/>
            <a:ext cx="1948056" cy="48346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(U) Nombre d’action </a:t>
            </a:r>
            <a:r>
              <a:rPr lang="fr-FR" sz="1200" dirty="0" smtClean="0">
                <a:solidFill>
                  <a:schemeClr val="tx1"/>
                </a:solidFill>
              </a:rPr>
              <a:t>(Ex : 2 pour 2 sessions)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509235" y="2758026"/>
            <a:ext cx="1948056" cy="43018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(V) Nombre de participants total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20" name="Accolade ouvrante 19"/>
          <p:cNvSpPr/>
          <p:nvPr/>
        </p:nvSpPr>
        <p:spPr>
          <a:xfrm>
            <a:off x="8192542" y="1326825"/>
            <a:ext cx="206264" cy="189159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1852852" y="3372420"/>
            <a:ext cx="1776269" cy="9789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(W) Nom des actions mobilisées et nombre de participants total par action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03748" y="5151508"/>
            <a:ext cx="1776269" cy="106010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(X) Nombre d’aides individuelles </a:t>
            </a:r>
            <a:r>
              <a:rPr lang="fr-FR" sz="1400" dirty="0">
                <a:solidFill>
                  <a:schemeClr val="tx1"/>
                </a:solidFill>
              </a:rPr>
              <a:t>mobilisées</a:t>
            </a:r>
          </a:p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(gérées par le département)</a:t>
            </a:r>
            <a:endParaRPr lang="fr-FR" sz="1200" dirty="0">
              <a:solidFill>
                <a:schemeClr val="tx1"/>
              </a:solidFill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 flipH="1">
            <a:off x="3570627" y="4012785"/>
            <a:ext cx="360242" cy="5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2162" y="3986469"/>
            <a:ext cx="3326524" cy="1808797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8008882" y="5957836"/>
            <a:ext cx="2027065" cy="63569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(Y) Types de difficultés éventuelles rencontrées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29" name="Zone de texte 2"/>
          <p:cNvSpPr txBox="1"/>
          <p:nvPr/>
        </p:nvSpPr>
        <p:spPr>
          <a:xfrm>
            <a:off x="10028115" y="4625149"/>
            <a:ext cx="517525" cy="508634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2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1" name="Connecteur droit avec flèche 30"/>
          <p:cNvCxnSpPr>
            <a:endCxn id="22" idx="3"/>
          </p:cNvCxnSpPr>
          <p:nvPr/>
        </p:nvCxnSpPr>
        <p:spPr>
          <a:xfrm flipH="1">
            <a:off x="2880017" y="5473387"/>
            <a:ext cx="966770" cy="208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flipH="1">
            <a:off x="9616966" y="5375844"/>
            <a:ext cx="418981" cy="5086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107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 noGrp="1"/>
          </p:cNvSpPr>
          <p:nvPr>
            <p:ph type="title"/>
          </p:nvPr>
        </p:nvSpPr>
        <p:spPr bwMode="auto">
          <a:xfrm>
            <a:off x="392592" y="2003712"/>
            <a:ext cx="10527656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fr-FR" sz="33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renseigner l’Annexe 1 ?  </a:t>
            </a:r>
            <a:br>
              <a:rPr lang="fr-FR" sz="33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3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Accompagnement social des Allocataires du RSA orientés par le Département »</a:t>
            </a:r>
            <a:endParaRPr lang="fr-FR" sz="33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448910" y="3406611"/>
            <a:ext cx="9249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Cette annexe permet de présenter des éléments de bilan annuel de la structure référente RSA,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Les données sont arrêtées au </a:t>
            </a:r>
            <a:r>
              <a:rPr lang="fr-FR" dirty="0" smtClean="0"/>
              <a:t>31 décembre 2020,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L’annexe est à transmettre avant le </a:t>
            </a:r>
            <a:r>
              <a:rPr lang="fr-FR" dirty="0" smtClean="0"/>
              <a:t>31 janvier 2020, </a:t>
            </a:r>
            <a:r>
              <a:rPr lang="fr-FR" dirty="0"/>
              <a:t> </a:t>
            </a:r>
            <a:endParaRPr lang="fr-FR" dirty="0" smtClean="0"/>
          </a:p>
        </p:txBody>
      </p:sp>
      <p:sp>
        <p:nvSpPr>
          <p:cNvPr id="6" name="Rectangle avec coins arrondis en diagonale 5"/>
          <p:cNvSpPr/>
          <p:nvPr/>
        </p:nvSpPr>
        <p:spPr>
          <a:xfrm rot="20506578">
            <a:off x="224294" y="3972998"/>
            <a:ext cx="1986796" cy="665924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Pour les référents sociaux</a:t>
            </a:r>
            <a:endParaRPr lang="fr-FR" sz="16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60924">
            <a:off x="8161894" y="440605"/>
            <a:ext cx="1311830" cy="183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4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104900"/>
            <a:ext cx="4876800" cy="4648200"/>
          </a:xfrm>
          <a:prstGeom prst="rect">
            <a:avLst/>
          </a:prstGeom>
        </p:spPr>
      </p:pic>
      <p:sp>
        <p:nvSpPr>
          <p:cNvPr id="6" name="Zone de texte 2"/>
          <p:cNvSpPr txBox="1"/>
          <p:nvPr/>
        </p:nvSpPr>
        <p:spPr>
          <a:xfrm>
            <a:off x="7014395" y="2229636"/>
            <a:ext cx="395396" cy="357353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2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fr-FR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Zone de texte 2"/>
          <p:cNvSpPr txBox="1"/>
          <p:nvPr/>
        </p:nvSpPr>
        <p:spPr>
          <a:xfrm>
            <a:off x="7014396" y="2586989"/>
            <a:ext cx="395396" cy="324377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2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fr-FR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Zone de texte 2"/>
          <p:cNvSpPr txBox="1"/>
          <p:nvPr/>
        </p:nvSpPr>
        <p:spPr>
          <a:xfrm>
            <a:off x="7014395" y="2911366"/>
            <a:ext cx="395396" cy="324377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2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fr-FR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Zone de texte 2"/>
          <p:cNvSpPr txBox="1"/>
          <p:nvPr/>
        </p:nvSpPr>
        <p:spPr>
          <a:xfrm>
            <a:off x="7082711" y="3268719"/>
            <a:ext cx="327080" cy="331076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2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endParaRPr lang="fr-FR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Zone de texte 2"/>
          <p:cNvSpPr txBox="1"/>
          <p:nvPr/>
        </p:nvSpPr>
        <p:spPr>
          <a:xfrm>
            <a:off x="7014395" y="3683479"/>
            <a:ext cx="395396" cy="324377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2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endParaRPr lang="fr-FR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Zone de texte 2"/>
          <p:cNvSpPr txBox="1"/>
          <p:nvPr/>
        </p:nvSpPr>
        <p:spPr>
          <a:xfrm>
            <a:off x="7014395" y="3996362"/>
            <a:ext cx="395396" cy="324377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2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endParaRPr lang="fr-FR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Zone de texte 2"/>
          <p:cNvSpPr txBox="1"/>
          <p:nvPr/>
        </p:nvSpPr>
        <p:spPr>
          <a:xfrm>
            <a:off x="7019647" y="4550354"/>
            <a:ext cx="395396" cy="324377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2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endParaRPr lang="fr-FR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48244" y="2012314"/>
            <a:ext cx="2556966" cy="5746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(A) Nombre total d’allocataires du RSA entrée en accompagnement en 2020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748244" y="2786216"/>
            <a:ext cx="2556966" cy="5746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(B) Nombre total d’allocataires du RSA sortis de l’accompagnement en 2020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93712" y="2624028"/>
            <a:ext cx="2556966" cy="5746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(C) Nombre total d’allocataires du RSA accompagnés en 2020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93712" y="3429000"/>
            <a:ext cx="2556966" cy="107245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(D) Photographie du nombre d’allocataires du RSA toujours en accompagnement au 31/12/2020 pour lequel l’association est référente RSA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748244" y="3500919"/>
            <a:ext cx="2634459" cy="5251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(E) Nombre total de CER signés en 2020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748244" y="4158550"/>
            <a:ext cx="2634459" cy="5251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(F) Nombre de CER en cours au 31/12/2020 </a:t>
            </a:r>
            <a:endParaRPr lang="fr-FR" sz="1100" dirty="0">
              <a:solidFill>
                <a:schemeClr val="tx1"/>
              </a:solidFill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8071945" y="2408312"/>
            <a:ext cx="6762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8071944" y="2886532"/>
            <a:ext cx="6762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8071942" y="3865699"/>
            <a:ext cx="6762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8071943" y="4227813"/>
            <a:ext cx="6762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H="1">
            <a:off x="3550678" y="3073553"/>
            <a:ext cx="4642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H="1">
            <a:off x="3550678" y="3599795"/>
            <a:ext cx="4642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748244" y="4940026"/>
            <a:ext cx="2634459" cy="85749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(G) Taux de contractualisation (en%) : </a:t>
            </a:r>
            <a:r>
              <a:rPr lang="fr-FR" sz="1100" dirty="0" smtClean="0">
                <a:solidFill>
                  <a:schemeClr val="tx1"/>
                </a:solidFill>
              </a:rPr>
              <a:t>CER en cours de validité / </a:t>
            </a:r>
            <a:r>
              <a:rPr lang="fr-FR" sz="1100" dirty="0" err="1" smtClean="0">
                <a:solidFill>
                  <a:schemeClr val="tx1"/>
                </a:solidFill>
              </a:rPr>
              <a:t>Nbre</a:t>
            </a:r>
            <a:r>
              <a:rPr lang="fr-FR" sz="1100" dirty="0" smtClean="0">
                <a:solidFill>
                  <a:schemeClr val="tx1"/>
                </a:solidFill>
              </a:rPr>
              <a:t> d’allocataires RSA toujours orienté vers la structure au 31/12/2020</a:t>
            </a:r>
            <a:endParaRPr lang="fr-FR" sz="1100" dirty="0">
              <a:solidFill>
                <a:schemeClr val="tx1"/>
              </a:solidFill>
            </a:endParaRPr>
          </a:p>
        </p:txBody>
      </p:sp>
      <p:cxnSp>
        <p:nvCxnSpPr>
          <p:cNvPr id="28" name="Connecteur droit avec flèche 27"/>
          <p:cNvCxnSpPr/>
          <p:nvPr/>
        </p:nvCxnSpPr>
        <p:spPr>
          <a:xfrm>
            <a:off x="8071941" y="5063385"/>
            <a:ext cx="6762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135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1213" y="331568"/>
            <a:ext cx="4743450" cy="6257925"/>
          </a:xfrm>
          <a:prstGeom prst="rect">
            <a:avLst/>
          </a:prstGeom>
        </p:spPr>
      </p:pic>
      <p:sp>
        <p:nvSpPr>
          <p:cNvPr id="5" name="Zone de texte 2"/>
          <p:cNvSpPr txBox="1"/>
          <p:nvPr/>
        </p:nvSpPr>
        <p:spPr>
          <a:xfrm>
            <a:off x="7110569" y="945931"/>
            <a:ext cx="330754" cy="338888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2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Zone de texte 2"/>
          <p:cNvSpPr txBox="1"/>
          <p:nvPr/>
        </p:nvSpPr>
        <p:spPr>
          <a:xfrm>
            <a:off x="7110569" y="1392620"/>
            <a:ext cx="304479" cy="338888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2800" b="1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Zone de texte 2"/>
          <p:cNvSpPr txBox="1"/>
          <p:nvPr/>
        </p:nvSpPr>
        <p:spPr>
          <a:xfrm>
            <a:off x="4218579" y="2701158"/>
            <a:ext cx="330754" cy="338888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2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J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Zone de texte 2"/>
          <p:cNvSpPr txBox="1"/>
          <p:nvPr/>
        </p:nvSpPr>
        <p:spPr>
          <a:xfrm>
            <a:off x="5297534" y="2701158"/>
            <a:ext cx="330754" cy="338888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2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Zone de texte 2"/>
          <p:cNvSpPr txBox="1"/>
          <p:nvPr/>
        </p:nvSpPr>
        <p:spPr>
          <a:xfrm>
            <a:off x="6346602" y="2701158"/>
            <a:ext cx="330754" cy="338888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2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Zone de texte 2"/>
          <p:cNvSpPr txBox="1"/>
          <p:nvPr/>
        </p:nvSpPr>
        <p:spPr>
          <a:xfrm>
            <a:off x="7388770" y="2701158"/>
            <a:ext cx="330754" cy="338888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2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Zone de texte 2"/>
          <p:cNvSpPr txBox="1"/>
          <p:nvPr/>
        </p:nvSpPr>
        <p:spPr>
          <a:xfrm>
            <a:off x="5079604" y="5441167"/>
            <a:ext cx="330754" cy="338888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2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Zone de texte 2"/>
          <p:cNvSpPr txBox="1"/>
          <p:nvPr/>
        </p:nvSpPr>
        <p:spPr>
          <a:xfrm>
            <a:off x="7089869" y="5409636"/>
            <a:ext cx="330754" cy="338888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2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608855" y="1284819"/>
            <a:ext cx="2578258" cy="9789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(I) Nombre de dossiers proposés à EPT </a:t>
            </a:r>
            <a:r>
              <a:rPr lang="fr-FR" sz="1200" dirty="0" smtClean="0">
                <a:solidFill>
                  <a:schemeClr val="tx1"/>
                </a:solidFill>
              </a:rPr>
              <a:t>(Equipe Pluridisciplinaire Territoriale) </a:t>
            </a:r>
            <a:r>
              <a:rPr lang="fr-FR" sz="1400" dirty="0" smtClean="0">
                <a:solidFill>
                  <a:schemeClr val="tx1"/>
                </a:solidFill>
              </a:rPr>
              <a:t>et EPC </a:t>
            </a:r>
            <a:r>
              <a:rPr lang="fr-FR" sz="1200" dirty="0" smtClean="0">
                <a:solidFill>
                  <a:schemeClr val="tx1"/>
                </a:solidFill>
              </a:rPr>
              <a:t>(Equipe Pluridisciplinaire Centralisée)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03863" y="991495"/>
            <a:ext cx="1848937" cy="74001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(H) Nombre moyen d’entretiens par allocataire</a:t>
            </a:r>
            <a:endParaRPr lang="fr-FR" sz="1200" dirty="0">
              <a:solidFill>
                <a:schemeClr val="tx1"/>
              </a:solidFill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flipH="1">
            <a:off x="3352800" y="1284819"/>
            <a:ext cx="4519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8187559" y="1562064"/>
            <a:ext cx="4212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53615" y="2204720"/>
            <a:ext cx="2578258" cy="66588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(J) Thème des actions collectives </a:t>
            </a:r>
            <a:r>
              <a:rPr lang="fr-FR" sz="1200" dirty="0" smtClean="0">
                <a:solidFill>
                  <a:schemeClr val="tx1"/>
                </a:solidFill>
              </a:rPr>
              <a:t>(Ex : insertion sociale, mobilité, recherche d’emploi ….)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3615" y="2945453"/>
            <a:ext cx="2578258" cy="63794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(K) Contenu de l’action </a:t>
            </a:r>
            <a:r>
              <a:rPr lang="fr-FR" sz="1200" dirty="0" smtClean="0">
                <a:solidFill>
                  <a:schemeClr val="tx1"/>
                </a:solidFill>
              </a:rPr>
              <a:t>(Ex : Ateliers de recherche d’emploi 2.0 ….)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83817" y="3658251"/>
            <a:ext cx="1948056" cy="48346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(L) Nombre d’action </a:t>
            </a:r>
            <a:r>
              <a:rPr lang="fr-FR" sz="1200" dirty="0" smtClean="0">
                <a:solidFill>
                  <a:schemeClr val="tx1"/>
                </a:solidFill>
              </a:rPr>
              <a:t>(Ex : 2 pour 2 sessions)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83817" y="4216569"/>
            <a:ext cx="1948056" cy="43018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(V) Nombre de participants total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24" name="Accolade fermante 23"/>
          <p:cNvSpPr/>
          <p:nvPr/>
        </p:nvSpPr>
        <p:spPr>
          <a:xfrm>
            <a:off x="3226676" y="2263805"/>
            <a:ext cx="352096" cy="22766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8640386" y="5097517"/>
            <a:ext cx="2208893" cy="68253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(N, O) Nom des actions mobilisées et nombre de participants total par action</a:t>
            </a:r>
            <a:endParaRPr lang="fr-FR" sz="1200" dirty="0">
              <a:solidFill>
                <a:schemeClr val="tx1"/>
              </a:solidFill>
            </a:endParaRPr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8178691" y="5550739"/>
            <a:ext cx="4212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127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346" y="434208"/>
            <a:ext cx="4752975" cy="5905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6442" y="947370"/>
            <a:ext cx="2102252" cy="111265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(P) Nombre d’aides individuelles et aides CAPED mobilisées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6" name="Zone de texte 2"/>
          <p:cNvSpPr txBox="1"/>
          <p:nvPr/>
        </p:nvSpPr>
        <p:spPr>
          <a:xfrm>
            <a:off x="6837621" y="1252240"/>
            <a:ext cx="330754" cy="338888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2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Zone de texte 2"/>
          <p:cNvSpPr txBox="1"/>
          <p:nvPr/>
        </p:nvSpPr>
        <p:spPr>
          <a:xfrm>
            <a:off x="5762456" y="4246178"/>
            <a:ext cx="330754" cy="304165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2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Q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07971" y="4246178"/>
            <a:ext cx="2027065" cy="63569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(Q) Types de difficultés éventuelles rencontrées</a:t>
            </a:r>
            <a:endParaRPr lang="fr-FR" sz="1200" dirty="0">
              <a:solidFill>
                <a:schemeClr val="tx1"/>
              </a:solidFill>
            </a:endParaRPr>
          </a:p>
        </p:txBody>
      </p:sp>
      <p:cxnSp>
        <p:nvCxnSpPr>
          <p:cNvPr id="11" name="Connecteur droit avec flèche 10"/>
          <p:cNvCxnSpPr>
            <a:endCxn id="9" idx="1"/>
          </p:cNvCxnSpPr>
          <p:nvPr/>
        </p:nvCxnSpPr>
        <p:spPr>
          <a:xfrm>
            <a:off x="8304321" y="4564023"/>
            <a:ext cx="30365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endCxn id="5" idx="3"/>
          </p:cNvCxnSpPr>
          <p:nvPr/>
        </p:nvCxnSpPr>
        <p:spPr>
          <a:xfrm flipH="1">
            <a:off x="3058694" y="1503699"/>
            <a:ext cx="4926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922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8807" y="966951"/>
            <a:ext cx="10515600" cy="639654"/>
          </a:xfrm>
        </p:spPr>
        <p:txBody>
          <a:bodyPr/>
          <a:lstStyle/>
          <a:p>
            <a:r>
              <a:rPr lang="fr-FR" sz="33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Besoin d’aide</a:t>
            </a:r>
            <a:endParaRPr lang="fr-FR" sz="33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599" cy="2231368"/>
          </a:xfrm>
        </p:spPr>
        <p:txBody>
          <a:bodyPr/>
          <a:lstStyle/>
          <a:p>
            <a:pPr marL="0" indent="0">
              <a:buNone/>
            </a:pPr>
            <a:r>
              <a:rPr lang="fr-FR" u="sng" dirty="0"/>
              <a:t>Vos contacts : </a:t>
            </a:r>
            <a:endParaRPr lang="fr-FR" dirty="0"/>
          </a:p>
          <a:p>
            <a:pPr lvl="1"/>
            <a:r>
              <a:rPr lang="fr-FR" sz="2000" dirty="0" smtClean="0"/>
              <a:t>Le Responsable </a:t>
            </a:r>
            <a:r>
              <a:rPr lang="fr-FR" sz="2000" dirty="0"/>
              <a:t>Territorial Insertion </a:t>
            </a:r>
            <a:r>
              <a:rPr lang="fr-FR" sz="2000" dirty="0" smtClean="0"/>
              <a:t>de votre territoire ou </a:t>
            </a:r>
            <a:r>
              <a:rPr lang="fr-FR" sz="2000" dirty="0"/>
              <a:t>la Chargée de </a:t>
            </a:r>
            <a:r>
              <a:rPr lang="fr-FR" sz="2000" dirty="0"/>
              <a:t>M</a:t>
            </a:r>
            <a:r>
              <a:rPr lang="fr-FR" sz="2000" dirty="0" smtClean="0"/>
              <a:t>ission </a:t>
            </a:r>
            <a:r>
              <a:rPr lang="fr-FR" sz="2000" dirty="0"/>
              <a:t>D2I de référence, </a:t>
            </a:r>
          </a:p>
          <a:p>
            <a:pPr lvl="1"/>
            <a:r>
              <a:rPr lang="fr-FR" sz="2000" dirty="0"/>
              <a:t>et </a:t>
            </a:r>
            <a:r>
              <a:rPr lang="fr-FR" sz="2000" dirty="0" smtClean="0"/>
              <a:t>la </a:t>
            </a:r>
            <a:r>
              <a:rPr lang="fr-FR" sz="2000" dirty="0"/>
              <a:t>direction de l’insertion et de l’inclusion, Cellule d’évaluation (</a:t>
            </a:r>
            <a:r>
              <a:rPr lang="fr-FR" sz="2000" dirty="0">
                <a:hlinkClick r:id="rId2"/>
              </a:rPr>
              <a:t>dpii-bg2a-c2a@gironde.fr</a:t>
            </a:r>
            <a:r>
              <a:rPr lang="fr-FR" sz="2000" dirty="0" smtClean="0"/>
              <a:t>) </a:t>
            </a:r>
            <a:r>
              <a:rPr lang="fr-FR" sz="2000" dirty="0" smtClean="0"/>
              <a:t>05.56.99.33.33</a:t>
            </a:r>
            <a:r>
              <a:rPr lang="fr-FR" sz="2000" dirty="0"/>
              <a:t>. poste </a:t>
            </a:r>
            <a:r>
              <a:rPr lang="fr-FR" sz="2000" dirty="0" smtClean="0"/>
              <a:t>263.84</a:t>
            </a:r>
            <a:endParaRPr lang="fr-FR" sz="2000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18607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437" y="-86696"/>
            <a:ext cx="10515600" cy="1325563"/>
          </a:xfrm>
        </p:spPr>
        <p:txBody>
          <a:bodyPr/>
          <a:lstStyle/>
          <a:p>
            <a:r>
              <a:rPr lang="fr-FR" sz="33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Votre mission de référent RSA</a:t>
            </a:r>
            <a:endParaRPr lang="fr-FR" sz="33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7893" y="1238867"/>
            <a:ext cx="10515599" cy="4351338"/>
          </a:xfrm>
        </p:spPr>
        <p:txBody>
          <a:bodyPr/>
          <a:lstStyle/>
          <a:p>
            <a:pPr marL="0" indent="0">
              <a:buNone/>
            </a:pPr>
            <a:r>
              <a:rPr lang="fr-FR" sz="1600" dirty="0" smtClean="0"/>
              <a:t>Elle s'inscrit </a:t>
            </a:r>
            <a:r>
              <a:rPr lang="fr-FR" sz="1600" dirty="0"/>
              <a:t>dans le cadre du Pacte Territorial d’Insertion (PTI</a:t>
            </a:r>
            <a:r>
              <a:rPr lang="fr-FR" sz="1600" dirty="0" smtClean="0"/>
              <a:t>) autour des objectifs suivant : </a:t>
            </a:r>
          </a:p>
          <a:p>
            <a:pPr marL="0" indent="0">
              <a:buNone/>
            </a:pPr>
            <a:endParaRPr lang="fr-FR" sz="16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fr-FR" dirty="0"/>
              <a:t>Instruire plus rapidement les demandes de </a:t>
            </a:r>
            <a:r>
              <a:rPr lang="fr-FR" dirty="0" smtClean="0"/>
              <a:t>RSA, </a:t>
            </a:r>
            <a:endParaRPr lang="fr-FR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fr-FR" dirty="0"/>
              <a:t>R</a:t>
            </a:r>
            <a:r>
              <a:rPr lang="fr-FR" dirty="0" smtClean="0"/>
              <a:t>éduire </a:t>
            </a:r>
            <a:r>
              <a:rPr lang="fr-FR" dirty="0"/>
              <a:t>les délais d’orientation pour fluidifier les parcours </a:t>
            </a:r>
            <a:r>
              <a:rPr lang="fr-FR" dirty="0" smtClean="0"/>
              <a:t>d’accompagnement,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b="1" dirty="0" smtClean="0"/>
              <a:t>Démarrer </a:t>
            </a:r>
            <a:r>
              <a:rPr lang="fr-FR" b="1" dirty="0"/>
              <a:t>rapidement un parcours </a:t>
            </a:r>
            <a:r>
              <a:rPr lang="fr-FR" b="1" dirty="0" smtClean="0"/>
              <a:t>d’accompagnement</a:t>
            </a:r>
            <a:r>
              <a:rPr lang="fr-FR" dirty="0" smtClean="0"/>
              <a:t>, </a:t>
            </a:r>
            <a:endParaRPr lang="fr-FR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fr-FR" dirty="0" smtClean="0"/>
              <a:t>Et faire du </a:t>
            </a:r>
            <a:r>
              <a:rPr lang="fr-FR" dirty="0"/>
              <a:t>contrat un outil </a:t>
            </a:r>
            <a:r>
              <a:rPr lang="fr-FR" dirty="0" smtClean="0"/>
              <a:t>mobilisateur</a:t>
            </a:r>
          </a:p>
          <a:p>
            <a:endParaRPr lang="fr-FR" sz="1600" dirty="0"/>
          </a:p>
          <a:p>
            <a:pPr marL="0" indent="0">
              <a:buNone/>
            </a:pPr>
            <a:endParaRPr lang="fr-FR" sz="1600" dirty="0" smtClean="0"/>
          </a:p>
          <a:p>
            <a:pPr marL="0" indent="0">
              <a:buNone/>
            </a:pPr>
            <a:endParaRPr lang="fr-FR" sz="1600" dirty="0" smtClean="0"/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endParaRPr lang="fr-FR" sz="1600" dirty="0" smtClean="0"/>
          </a:p>
          <a:p>
            <a:pPr marL="0" indent="0">
              <a:buNone/>
            </a:pPr>
            <a:r>
              <a:rPr lang="fr-FR" sz="1600" dirty="0" smtClean="0"/>
              <a:t>Les </a:t>
            </a:r>
            <a:r>
              <a:rPr lang="fr-FR" sz="1600" dirty="0"/>
              <a:t>conventions entre les associations </a:t>
            </a:r>
            <a:r>
              <a:rPr lang="fr-FR" sz="1600" dirty="0" smtClean="0"/>
              <a:t>« Référents RSA » et </a:t>
            </a:r>
            <a:r>
              <a:rPr lang="fr-FR" sz="1600" dirty="0"/>
              <a:t>le Département </a:t>
            </a:r>
            <a:r>
              <a:rPr lang="fr-FR" sz="1600" dirty="0" smtClean="0"/>
              <a:t>précisent </a:t>
            </a:r>
            <a:r>
              <a:rPr lang="fr-FR" sz="1600" dirty="0"/>
              <a:t>les objectifs, les résultats attendus et les modalités de mise en œuvre des actions tout en </a:t>
            </a:r>
            <a:r>
              <a:rPr lang="fr-FR" sz="1600" dirty="0" smtClean="0"/>
              <a:t>indiquant </a:t>
            </a:r>
            <a:r>
              <a:rPr lang="fr-FR" sz="1600" dirty="0"/>
              <a:t>l’approche évaluative. </a:t>
            </a:r>
          </a:p>
          <a:p>
            <a:pPr marL="0" indent="0">
              <a:buNone/>
            </a:pPr>
            <a:endParaRPr lang="fr-FR" sz="1600" dirty="0"/>
          </a:p>
          <a:p>
            <a:endParaRPr lang="fr-FR" sz="1600" dirty="0"/>
          </a:p>
        </p:txBody>
      </p:sp>
      <p:sp>
        <p:nvSpPr>
          <p:cNvPr id="5" name="Rectangle avec coins arrondis en diagonale 4"/>
          <p:cNvSpPr/>
          <p:nvPr/>
        </p:nvSpPr>
        <p:spPr>
          <a:xfrm>
            <a:off x="2718099" y="3542602"/>
            <a:ext cx="4661648" cy="798117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</a:t>
            </a:r>
            <a:r>
              <a:rPr lang="fr-FR" dirty="0" smtClean="0"/>
              <a:t>e </a:t>
            </a:r>
            <a:r>
              <a:rPr lang="fr-FR" dirty="0"/>
              <a:t>sont les engagements collectifs que nous avons pris pour </a:t>
            </a:r>
            <a:r>
              <a:rPr lang="fr-FR" b="1" dirty="0"/>
              <a:t>agir sur le dispositif RSA </a:t>
            </a:r>
          </a:p>
        </p:txBody>
      </p:sp>
    </p:spTree>
    <p:extLst>
      <p:ext uri="{BB962C8B-B14F-4D97-AF65-F5344CB8AC3E}">
        <p14:creationId xmlns:p14="http://schemas.microsoft.com/office/powerpoint/2010/main" val="425856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2217" y="1124607"/>
            <a:ext cx="11846211" cy="5891048"/>
          </a:xfrm>
        </p:spPr>
        <p:txBody>
          <a:bodyPr/>
          <a:lstStyle/>
          <a:p>
            <a:pPr marL="0" indent="0">
              <a:buNone/>
            </a:pPr>
            <a:r>
              <a:rPr lang="fr-FR" sz="2000" dirty="0" smtClean="0"/>
              <a:t>Les missions des référents RSA sont suivies et accompagnées tout au long de l’année. </a:t>
            </a:r>
          </a:p>
          <a:p>
            <a:pPr marL="0" indent="0">
              <a:buNone/>
            </a:pPr>
            <a:r>
              <a:rPr lang="fr-FR" sz="2000" dirty="0" smtClean="0"/>
              <a:t>Une photographie est cependant réalisée en fin d’année à partir de deux outils d’évaluation : les annexes 1 et 2. </a:t>
            </a:r>
          </a:p>
          <a:p>
            <a:pPr marL="0" indent="0">
              <a:buNone/>
            </a:pPr>
            <a:endParaRPr lang="fr-FR" sz="1000" u="sng" dirty="0" smtClean="0"/>
          </a:p>
          <a:p>
            <a:pPr marL="0" indent="0">
              <a:buNone/>
            </a:pPr>
            <a:r>
              <a:rPr lang="fr-FR" u="sng" dirty="0" smtClean="0"/>
              <a:t>2020, les dates clés : </a:t>
            </a:r>
          </a:p>
          <a:p>
            <a:pPr marL="0" indent="0">
              <a:buNone/>
            </a:pPr>
            <a:endParaRPr lang="fr-FR" u="sng" dirty="0"/>
          </a:p>
          <a:p>
            <a:pPr marL="0" lvl="0" indent="0">
              <a:buNone/>
            </a:pPr>
            <a:endParaRPr lang="fr-FR" dirty="0" smtClean="0"/>
          </a:p>
          <a:p>
            <a:pPr marL="0" lvl="0" indent="0">
              <a:buNone/>
            </a:pPr>
            <a:r>
              <a:rPr lang="fr-FR" sz="2000" dirty="0" smtClean="0"/>
              <a:t>Transmettre </a:t>
            </a:r>
            <a:r>
              <a:rPr lang="fr-FR" sz="2000" b="1" dirty="0"/>
              <a:t>l’annexe 2 - Liste des allocataires du RSA </a:t>
            </a:r>
            <a:r>
              <a:rPr lang="fr-FR" sz="2000" b="1" dirty="0" smtClean="0"/>
              <a:t>accompagnés</a:t>
            </a:r>
            <a:r>
              <a:rPr lang="fr-FR" sz="2000" dirty="0" smtClean="0"/>
              <a:t> </a:t>
            </a:r>
            <a:r>
              <a:rPr lang="fr-FR" sz="1800" dirty="0" smtClean="0"/>
              <a:t>(</a:t>
            </a:r>
            <a:r>
              <a:rPr lang="fr-FR" sz="1800" dirty="0"/>
              <a:t>données arrêtées au 30 </a:t>
            </a:r>
            <a:r>
              <a:rPr lang="fr-FR" sz="1800" dirty="0" smtClean="0"/>
              <a:t>novembre </a:t>
            </a:r>
            <a:r>
              <a:rPr lang="fr-FR" sz="1800" dirty="0"/>
              <a:t>2020)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	</a:t>
            </a:r>
            <a:r>
              <a:rPr lang="fr-FR" sz="2000" dirty="0" smtClean="0"/>
              <a:t>Transmettre</a:t>
            </a:r>
            <a:r>
              <a:rPr lang="fr-FR" sz="2000" dirty="0"/>
              <a:t> : un bilan global annuel d’activité de </a:t>
            </a:r>
            <a:r>
              <a:rPr lang="fr-FR" sz="2000" dirty="0" smtClean="0"/>
              <a:t>la structure </a:t>
            </a:r>
            <a:r>
              <a:rPr lang="fr-FR" sz="2000" dirty="0"/>
              <a:t>et </a:t>
            </a:r>
            <a:r>
              <a:rPr lang="fr-FR" sz="2000" b="1" dirty="0" smtClean="0"/>
              <a:t>l’annexe </a:t>
            </a:r>
            <a:r>
              <a:rPr lang="fr-FR" sz="2000" b="1" dirty="0"/>
              <a:t>1 - </a:t>
            </a:r>
            <a:r>
              <a:rPr lang="fr-FR" sz="2000" b="1" dirty="0" smtClean="0"/>
              <a:t>Évaluation </a:t>
            </a:r>
            <a:r>
              <a:rPr lang="fr-FR" sz="2000" b="1" dirty="0"/>
              <a:t>annuelle de </a:t>
            </a:r>
            <a:r>
              <a:rPr lang="fr-FR" sz="2000" b="1" dirty="0" smtClean="0"/>
              <a:t>	l’action «</a:t>
            </a:r>
            <a:r>
              <a:rPr lang="fr-FR" sz="2000" b="1" dirty="0"/>
              <a:t> Accompagnement </a:t>
            </a:r>
            <a:r>
              <a:rPr lang="fr-FR" sz="2000" b="1" dirty="0" smtClean="0"/>
              <a:t>social </a:t>
            </a:r>
            <a:r>
              <a:rPr lang="fr-FR" sz="2000" b="1" dirty="0"/>
              <a:t>ou </a:t>
            </a:r>
            <a:r>
              <a:rPr lang="fr-FR" sz="2000" b="1" dirty="0" smtClean="0"/>
              <a:t>socio-professionnel </a:t>
            </a:r>
            <a:r>
              <a:rPr lang="fr-FR" sz="2000" b="1" dirty="0"/>
              <a:t>des </a:t>
            </a:r>
            <a:r>
              <a:rPr lang="fr-FR" sz="2000" b="1" dirty="0" smtClean="0"/>
              <a:t>allocataires du </a:t>
            </a:r>
            <a:r>
              <a:rPr lang="fr-FR" sz="2000" b="1" dirty="0"/>
              <a:t>RSA orientés par le </a:t>
            </a:r>
            <a:r>
              <a:rPr lang="fr-FR" sz="2000" b="1" dirty="0" smtClean="0"/>
              <a:t>	département »</a:t>
            </a:r>
            <a:r>
              <a:rPr lang="fr-FR" sz="2000" dirty="0"/>
              <a:t> </a:t>
            </a:r>
            <a:r>
              <a:rPr lang="fr-FR" sz="1800" dirty="0" smtClean="0"/>
              <a:t>(</a:t>
            </a:r>
            <a:r>
              <a:rPr lang="fr-FR" sz="1800" dirty="0"/>
              <a:t>données arrêtées </a:t>
            </a:r>
            <a:r>
              <a:rPr lang="fr-FR" sz="1800" dirty="0" smtClean="0"/>
              <a:t>au </a:t>
            </a:r>
            <a:r>
              <a:rPr lang="fr-FR" sz="1800" dirty="0"/>
              <a:t>31 </a:t>
            </a:r>
            <a:r>
              <a:rPr lang="fr-FR" sz="1800" dirty="0" smtClean="0"/>
              <a:t>décembre </a:t>
            </a:r>
            <a:r>
              <a:rPr lang="fr-FR" sz="1800" dirty="0"/>
              <a:t>2020)</a:t>
            </a:r>
          </a:p>
          <a:p>
            <a:pPr marL="0" indent="0">
              <a:buNone/>
            </a:pPr>
            <a:endParaRPr lang="fr-FR" sz="1800" dirty="0"/>
          </a:p>
          <a:p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117437" y="-8669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fr-FR" sz="33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Campagne d’évaluation 2020</a:t>
            </a:r>
            <a:endParaRPr lang="fr-FR" sz="33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avec coins arrondis en diagonale 4"/>
          <p:cNvSpPr/>
          <p:nvPr/>
        </p:nvSpPr>
        <p:spPr>
          <a:xfrm>
            <a:off x="272217" y="2997870"/>
            <a:ext cx="3354376" cy="665924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Avant le 10 décembre 2020</a:t>
            </a:r>
            <a:endParaRPr lang="fr-FR" b="1" dirty="0"/>
          </a:p>
        </p:txBody>
      </p:sp>
      <p:sp>
        <p:nvSpPr>
          <p:cNvPr id="6" name="Rectangle avec coins arrondis en diagonale 5"/>
          <p:cNvSpPr/>
          <p:nvPr/>
        </p:nvSpPr>
        <p:spPr>
          <a:xfrm>
            <a:off x="756746" y="4542135"/>
            <a:ext cx="3354376" cy="665924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Avant le 31 janvier 2021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35945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 bwMode="auto">
          <a:xfrm>
            <a:off x="117437" y="-8669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fr-FR" sz="33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Campagne d’évaluation 2020</a:t>
            </a:r>
            <a:endParaRPr lang="fr-FR" sz="33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4241045027"/>
              </p:ext>
            </p:extLst>
          </p:nvPr>
        </p:nvGraphicFramePr>
        <p:xfrm>
          <a:off x="507999" y="950894"/>
          <a:ext cx="1058041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1031496" y="1674844"/>
            <a:ext cx="942966" cy="717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4000" spc="-15" dirty="0"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</a:t>
            </a:r>
            <a:endParaRPr lang="fr-FR" sz="4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334829" y="3292515"/>
            <a:ext cx="5645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sym typeface="Wingdings" panose="05000000000000000000" pitchFamily="2" charset="2"/>
              </a:rPr>
              <a:t></a:t>
            </a:r>
            <a:endParaRPr lang="fr-FR" sz="4400" dirty="0"/>
          </a:p>
        </p:txBody>
      </p:sp>
      <p:sp>
        <p:nvSpPr>
          <p:cNvPr id="8" name="ZoneTexte 7"/>
          <p:cNvSpPr txBox="1"/>
          <p:nvPr/>
        </p:nvSpPr>
        <p:spPr>
          <a:xfrm>
            <a:off x="945930" y="4899776"/>
            <a:ext cx="557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ym typeface="Wingdings" panose="05000000000000000000" pitchFamily="2" charset="2"/>
              </a:rPr>
              <a:t>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77098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2759" y="1765738"/>
            <a:ext cx="11361682" cy="34171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fr-FR" sz="2400" dirty="0" smtClean="0"/>
              <a:t>Des annexes communes pour les référents : </a:t>
            </a:r>
          </a:p>
          <a:p>
            <a:pPr lvl="1"/>
            <a:r>
              <a:rPr lang="fr-FR" sz="2000" dirty="0" smtClean="0"/>
              <a:t>Sociaux : ADAV, CAIO, CCAS/CIAS et DIACONAT, MSA,</a:t>
            </a:r>
          </a:p>
          <a:p>
            <a:pPr lvl="1"/>
            <a:r>
              <a:rPr lang="fr-FR" sz="2000" dirty="0" smtClean="0"/>
              <a:t>Socio-professionnels : PLIE, MISSIONS LOCALES, COS, ASSOCIATION </a:t>
            </a:r>
            <a:r>
              <a:rPr lang="fr-FR" sz="2000" dirty="0" smtClean="0"/>
              <a:t>RETRAVAILLER. </a:t>
            </a:r>
            <a:endParaRPr lang="fr-FR" sz="2000" dirty="0" smtClean="0"/>
          </a:p>
          <a:p>
            <a:pPr lvl="1"/>
            <a:endParaRPr lang="fr-FR" sz="1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fr-FR" sz="2400" dirty="0" smtClean="0"/>
              <a:t>Les </a:t>
            </a:r>
            <a:r>
              <a:rPr lang="fr-FR" sz="2400" dirty="0"/>
              <a:t>annexes </a:t>
            </a:r>
            <a:r>
              <a:rPr lang="fr-FR" sz="2400" dirty="0" smtClean="0"/>
              <a:t>1 et 2 disponibles </a:t>
            </a:r>
            <a:r>
              <a:rPr lang="fr-FR" sz="2400" dirty="0"/>
              <a:t>sur la PEPS BDI </a:t>
            </a:r>
            <a:r>
              <a:rPr lang="fr-FR" sz="2000" u="sng" dirty="0" smtClean="0">
                <a:hlinkClick r:id="rId2"/>
              </a:rPr>
              <a:t>https</a:t>
            </a:r>
            <a:r>
              <a:rPr lang="fr-FR" sz="2000" u="sng" dirty="0">
                <a:hlinkClick r:id="rId2"/>
              </a:rPr>
              <a:t>://peps33.extra.gironde.fr/PEPS/jcms</a:t>
            </a:r>
            <a:r>
              <a:rPr lang="fr-FR" sz="2000" u="sng" dirty="0" smtClean="0">
                <a:hlinkClick r:id="rId2"/>
              </a:rPr>
              <a:t>/</a:t>
            </a:r>
            <a:r>
              <a:rPr lang="fr-FR" sz="2000" dirty="0" smtClean="0"/>
              <a:t>, </a:t>
            </a:r>
            <a:r>
              <a:rPr lang="fr-FR" sz="2400" dirty="0"/>
              <a:t>rubrique </a:t>
            </a:r>
            <a:r>
              <a:rPr lang="fr-FR" sz="2400" dirty="0" smtClean="0"/>
              <a:t>:</a:t>
            </a:r>
          </a:p>
          <a:p>
            <a:pPr lvl="1"/>
            <a:r>
              <a:rPr lang="fr-FR" sz="2000" dirty="0" smtClean="0"/>
              <a:t>Démarche </a:t>
            </a:r>
            <a:r>
              <a:rPr lang="fr-FR" sz="2000" dirty="0"/>
              <a:t>d’évaluation  / Vos </a:t>
            </a:r>
            <a:r>
              <a:rPr lang="fr-FR" sz="2000" dirty="0" smtClean="0"/>
              <a:t>outils</a:t>
            </a:r>
            <a:endParaRPr lang="fr-FR" sz="2000" dirty="0"/>
          </a:p>
          <a:p>
            <a:pPr lvl="1"/>
            <a:r>
              <a:rPr lang="fr-FR" sz="2000" dirty="0" smtClean="0">
                <a:solidFill>
                  <a:schemeClr val="accent2"/>
                </a:solidFill>
              </a:rPr>
              <a:t>A venir </a:t>
            </a:r>
            <a:r>
              <a:rPr lang="fr-FR" sz="2000" dirty="0" smtClean="0"/>
              <a:t>dans l’espace Référents RSA / Les outils à disposition</a:t>
            </a:r>
            <a:endParaRPr lang="fr-FR" sz="2000" dirty="0"/>
          </a:p>
          <a:p>
            <a:pPr>
              <a:buFont typeface="Wingdings" panose="05000000000000000000" pitchFamily="2" charset="2"/>
              <a:buChar char="ü"/>
            </a:pPr>
            <a:endParaRPr lang="fr-FR" sz="1000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sz="2400" dirty="0"/>
              <a:t>Les différents documents mentionnés ci-dessus sont à adresser : </a:t>
            </a:r>
          </a:p>
          <a:p>
            <a:pPr lvl="1"/>
            <a:r>
              <a:rPr lang="fr-FR" sz="2000" dirty="0"/>
              <a:t>au </a:t>
            </a:r>
            <a:r>
              <a:rPr lang="fr-FR" sz="2000" dirty="0" smtClean="0"/>
              <a:t>Responsable Territorial Insertion ou à la Chargée de Mission D2I de référence, </a:t>
            </a:r>
            <a:endParaRPr lang="fr-FR" sz="2000" dirty="0"/>
          </a:p>
          <a:p>
            <a:pPr lvl="1"/>
            <a:r>
              <a:rPr lang="fr-FR" sz="2000" dirty="0"/>
              <a:t>et à la direction de l’insertion et de </a:t>
            </a:r>
            <a:r>
              <a:rPr lang="fr-FR" sz="2000" dirty="0" smtClean="0"/>
              <a:t>l’inclusion, Cellule d’évaluation </a:t>
            </a:r>
            <a:r>
              <a:rPr lang="fr-FR" sz="2000" dirty="0"/>
              <a:t>(dpii-bg2a-c2a@gironde.fr)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Titre 1"/>
          <p:cNvSpPr txBox="1">
            <a:spLocks noGrp="1"/>
          </p:cNvSpPr>
          <p:nvPr>
            <p:ph type="title"/>
          </p:nvPr>
        </p:nvSpPr>
        <p:spPr bwMode="auto">
          <a:xfrm>
            <a:off x="144517" y="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fr-FR" sz="33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Campagne d’évaluation 2020</a:t>
            </a:r>
            <a:endParaRPr lang="fr-FR" sz="33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517" y="1081725"/>
            <a:ext cx="28714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u="sng" dirty="0"/>
              <a:t>2020, les </a:t>
            </a:r>
            <a:r>
              <a:rPr lang="fr-FR" sz="2800" u="sng" dirty="0" smtClean="0"/>
              <a:t>repères </a:t>
            </a:r>
            <a:r>
              <a:rPr lang="fr-FR" u="sng" dirty="0" smtClean="0"/>
              <a:t>: </a:t>
            </a:r>
            <a:endParaRPr lang="fr-FR" u="sng" dirty="0"/>
          </a:p>
        </p:txBody>
      </p:sp>
    </p:spTree>
    <p:extLst>
      <p:ext uri="{BB962C8B-B14F-4D97-AF65-F5344CB8AC3E}">
        <p14:creationId xmlns:p14="http://schemas.microsoft.com/office/powerpoint/2010/main" val="388822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 noGrp="1"/>
          </p:cNvSpPr>
          <p:nvPr>
            <p:ph type="title"/>
          </p:nvPr>
        </p:nvSpPr>
        <p:spPr bwMode="auto">
          <a:xfrm>
            <a:off x="1075766" y="2081048"/>
            <a:ext cx="9918056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fr-FR" sz="33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renseigner l’Annexe 2 ?  </a:t>
            </a:r>
            <a:br>
              <a:rPr lang="fr-FR" sz="33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3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Liste des allocataires du RSA accompagnés »</a:t>
            </a:r>
            <a:endParaRPr lang="fr-FR" sz="33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448910" y="3406611"/>
            <a:ext cx="81770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Ce </a:t>
            </a:r>
            <a:r>
              <a:rPr lang="fr-FR" dirty="0"/>
              <a:t>tableau comporte les situations accompagnées par la structure </a:t>
            </a:r>
            <a:r>
              <a:rPr lang="fr-FR" dirty="0" smtClean="0"/>
              <a:t>en 2020 dans </a:t>
            </a:r>
            <a:r>
              <a:rPr lang="fr-FR" dirty="0"/>
              <a:t>le cadre de la référence </a:t>
            </a:r>
            <a:r>
              <a:rPr lang="fr-FR" dirty="0" smtClean="0"/>
              <a:t>RSA, 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Les données sont arrêtées au 30 novembre </a:t>
            </a:r>
            <a:r>
              <a:rPr lang="fr-FR" dirty="0" smtClean="0"/>
              <a:t>2020, 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L’annexe est à transmettre avant le 10 décembre </a:t>
            </a:r>
            <a:r>
              <a:rPr lang="fr-FR" dirty="0" smtClean="0"/>
              <a:t>2020, </a:t>
            </a:r>
            <a:r>
              <a:rPr lang="fr-FR" dirty="0"/>
              <a:t> 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Ne pas changer la structure du document : le format Excel est à conserver ainsi que les contenus des cellules. </a:t>
            </a:r>
            <a:endParaRPr lang="fr-FR" dirty="0"/>
          </a:p>
        </p:txBody>
      </p:sp>
      <p:sp>
        <p:nvSpPr>
          <p:cNvPr id="6" name="Rectangle avec coins arrondis en diagonale 5"/>
          <p:cNvSpPr/>
          <p:nvPr/>
        </p:nvSpPr>
        <p:spPr>
          <a:xfrm rot="20506578">
            <a:off x="362624" y="3950812"/>
            <a:ext cx="1844907" cy="665924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Pour l’ensemble des référents RSA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00175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438" y="1476221"/>
            <a:ext cx="8508812" cy="33607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2368328" y="5113491"/>
            <a:ext cx="1376979" cy="57015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(A+B) Identité des participants  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9" name="Zone de texte 2"/>
          <p:cNvSpPr txBox="1"/>
          <p:nvPr/>
        </p:nvSpPr>
        <p:spPr>
          <a:xfrm>
            <a:off x="2179637" y="4289664"/>
            <a:ext cx="517525" cy="508635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2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Zone de texte 2"/>
          <p:cNvSpPr txBox="1"/>
          <p:nvPr/>
        </p:nvSpPr>
        <p:spPr>
          <a:xfrm>
            <a:off x="3377322" y="4289663"/>
            <a:ext cx="517525" cy="508635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2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Zone de texte 2"/>
          <p:cNvSpPr txBox="1"/>
          <p:nvPr/>
        </p:nvSpPr>
        <p:spPr>
          <a:xfrm>
            <a:off x="4291507" y="4289663"/>
            <a:ext cx="517525" cy="508635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2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Zone de texte 2"/>
          <p:cNvSpPr txBox="1"/>
          <p:nvPr/>
        </p:nvSpPr>
        <p:spPr>
          <a:xfrm>
            <a:off x="4809032" y="4289663"/>
            <a:ext cx="517525" cy="508635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2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Zone de texte 2"/>
          <p:cNvSpPr txBox="1"/>
          <p:nvPr/>
        </p:nvSpPr>
        <p:spPr>
          <a:xfrm>
            <a:off x="5274411" y="4289663"/>
            <a:ext cx="517525" cy="508635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2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Zone de texte 2"/>
          <p:cNvSpPr txBox="1"/>
          <p:nvPr/>
        </p:nvSpPr>
        <p:spPr>
          <a:xfrm>
            <a:off x="5893088" y="4311240"/>
            <a:ext cx="517525" cy="508635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2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Zone de texte 2"/>
          <p:cNvSpPr txBox="1"/>
          <p:nvPr/>
        </p:nvSpPr>
        <p:spPr>
          <a:xfrm>
            <a:off x="6503679" y="4311240"/>
            <a:ext cx="517525" cy="508635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2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Zone de texte 2"/>
          <p:cNvSpPr txBox="1"/>
          <p:nvPr/>
        </p:nvSpPr>
        <p:spPr>
          <a:xfrm>
            <a:off x="7266265" y="4289659"/>
            <a:ext cx="517525" cy="508635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2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Zone de texte 2"/>
          <p:cNvSpPr txBox="1"/>
          <p:nvPr/>
        </p:nvSpPr>
        <p:spPr>
          <a:xfrm>
            <a:off x="7750509" y="4289660"/>
            <a:ext cx="479480" cy="530215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2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Zone de texte 2"/>
          <p:cNvSpPr txBox="1"/>
          <p:nvPr/>
        </p:nvSpPr>
        <p:spPr>
          <a:xfrm>
            <a:off x="8434097" y="4300449"/>
            <a:ext cx="517525" cy="508635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2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J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Zone de texte 2"/>
          <p:cNvSpPr txBox="1"/>
          <p:nvPr/>
        </p:nvSpPr>
        <p:spPr>
          <a:xfrm>
            <a:off x="8960912" y="4289659"/>
            <a:ext cx="517525" cy="508635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2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Zone de texte 2"/>
          <p:cNvSpPr txBox="1"/>
          <p:nvPr/>
        </p:nvSpPr>
        <p:spPr>
          <a:xfrm>
            <a:off x="9634800" y="4300448"/>
            <a:ext cx="517525" cy="508635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2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Accolade ouvrante 4"/>
          <p:cNvSpPr/>
          <p:nvPr/>
        </p:nvSpPr>
        <p:spPr>
          <a:xfrm rot="16200000">
            <a:off x="2891995" y="4369402"/>
            <a:ext cx="216426" cy="127175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3949578" y="5250665"/>
            <a:ext cx="1376979" cy="86596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(C) Date de naissance et </a:t>
            </a: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(D) âge </a:t>
            </a:r>
            <a:r>
              <a:rPr lang="fr-FR" sz="1100" dirty="0" smtClean="0">
                <a:solidFill>
                  <a:schemeClr val="tx1"/>
                </a:solidFill>
              </a:rPr>
              <a:t>: calcul automatique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32" name="Accolade ouvrante 31"/>
          <p:cNvSpPr/>
          <p:nvPr/>
        </p:nvSpPr>
        <p:spPr>
          <a:xfrm rot="16200000">
            <a:off x="4638035" y="4594856"/>
            <a:ext cx="222349" cy="84059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5652796" y="5457674"/>
            <a:ext cx="996096" cy="103771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(F) Liste déroulante </a:t>
            </a:r>
            <a:r>
              <a:rPr lang="fr-FR" sz="1100" dirty="0" smtClean="0">
                <a:solidFill>
                  <a:schemeClr val="tx1"/>
                </a:solidFill>
              </a:rPr>
              <a:t>: H pour Homme et F pour Femme</a:t>
            </a:r>
            <a:endParaRPr lang="fr-FR" sz="1100" dirty="0">
              <a:solidFill>
                <a:schemeClr val="tx1"/>
              </a:solidFill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6789683" y="1006375"/>
            <a:ext cx="451945" cy="1915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flipH="1">
            <a:off x="6030779" y="4940059"/>
            <a:ext cx="22570" cy="517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864862" y="347422"/>
            <a:ext cx="1660634" cy="65895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(G) Niveau de qualification </a:t>
            </a:r>
            <a:endParaRPr lang="fr-FR" sz="1400" dirty="0">
              <a:solidFill>
                <a:schemeClr val="tx1"/>
              </a:solidFill>
            </a:endParaRPr>
          </a:p>
        </p:txBody>
      </p:sp>
      <p:pic>
        <p:nvPicPr>
          <p:cNvPr id="41" name="Imag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4259" y="166920"/>
            <a:ext cx="2374854" cy="12250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3" name="Rectangle 42"/>
          <p:cNvSpPr/>
          <p:nvPr/>
        </p:nvSpPr>
        <p:spPr>
          <a:xfrm>
            <a:off x="6789682" y="5044493"/>
            <a:ext cx="3299915" cy="174515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A renseigner </a:t>
            </a:r>
            <a:r>
              <a:rPr lang="fr-FR" sz="1200" b="1" dirty="0" smtClean="0">
                <a:solidFill>
                  <a:schemeClr val="tx1"/>
                </a:solidFill>
              </a:rPr>
              <a:t>uniquement pour les allocataires </a:t>
            </a:r>
            <a:r>
              <a:rPr lang="fr-FR" sz="1200" dirty="0" smtClean="0">
                <a:solidFill>
                  <a:schemeClr val="tx1"/>
                </a:solidFill>
              </a:rPr>
              <a:t>RSA entrés dans le dispositif en 2020 :</a:t>
            </a:r>
          </a:p>
          <a:p>
            <a:pPr algn="ctr"/>
            <a:endParaRPr lang="fr-FR" sz="800" dirty="0" smtClean="0">
              <a:solidFill>
                <a:schemeClr val="tx1"/>
              </a:solidFill>
            </a:endParaRPr>
          </a:p>
          <a:p>
            <a:r>
              <a:rPr lang="fr-FR" sz="1100" dirty="0" smtClean="0">
                <a:solidFill>
                  <a:schemeClr val="tx1"/>
                </a:solidFill>
              </a:rPr>
              <a:t>- (I) Date du 1</a:t>
            </a:r>
            <a:r>
              <a:rPr lang="fr-FR" sz="1100" baseline="30000" dirty="0" smtClean="0">
                <a:solidFill>
                  <a:schemeClr val="tx1"/>
                </a:solidFill>
              </a:rPr>
              <a:t>er</a:t>
            </a:r>
            <a:r>
              <a:rPr lang="fr-FR" sz="1100" dirty="0" smtClean="0">
                <a:solidFill>
                  <a:schemeClr val="tx1"/>
                </a:solidFill>
              </a:rPr>
              <a:t> RDV : </a:t>
            </a:r>
            <a:r>
              <a:rPr lang="fr-FR" sz="1100" dirty="0">
                <a:solidFill>
                  <a:schemeClr val="tx1"/>
                </a:solidFill>
              </a:rPr>
              <a:t>il s’agit de la date de la rencontre programmée (et non la date à laquelle le courrier de convocation a été fait)</a:t>
            </a:r>
            <a:r>
              <a:rPr lang="fr-FR" sz="1100" dirty="0" smtClean="0">
                <a:solidFill>
                  <a:schemeClr val="tx1"/>
                </a:solidFill>
              </a:rPr>
              <a:t> </a:t>
            </a:r>
          </a:p>
          <a:p>
            <a:r>
              <a:rPr lang="fr-FR" sz="1100" dirty="0" smtClean="0">
                <a:solidFill>
                  <a:schemeClr val="tx1"/>
                </a:solidFill>
              </a:rPr>
              <a:t>- (J) Présent à ce premier RDV: liste déroulante Oui/Non</a:t>
            </a:r>
          </a:p>
          <a:p>
            <a:r>
              <a:rPr lang="fr-FR" sz="1100" dirty="0" smtClean="0">
                <a:solidFill>
                  <a:schemeClr val="tx1"/>
                </a:solidFill>
              </a:rPr>
              <a:t>- (K) Date </a:t>
            </a:r>
            <a:r>
              <a:rPr lang="fr-FR" sz="1100" dirty="0">
                <a:solidFill>
                  <a:schemeClr val="tx1"/>
                </a:solidFill>
              </a:rPr>
              <a:t>de signature du premier CER </a:t>
            </a:r>
            <a:r>
              <a:rPr lang="fr-FR" sz="1100" dirty="0" smtClean="0">
                <a:solidFill>
                  <a:schemeClr val="tx1"/>
                </a:solidFill>
              </a:rPr>
              <a:t>: Si </a:t>
            </a:r>
            <a:r>
              <a:rPr lang="fr-FR" sz="1100" dirty="0">
                <a:solidFill>
                  <a:schemeClr val="tx1"/>
                </a:solidFill>
              </a:rPr>
              <a:t>le CER n’a pas été signé, </a:t>
            </a:r>
            <a:r>
              <a:rPr lang="fr-FR" sz="1100" dirty="0" smtClean="0">
                <a:solidFill>
                  <a:schemeClr val="tx1"/>
                </a:solidFill>
              </a:rPr>
              <a:t>laissez </a:t>
            </a:r>
            <a:r>
              <a:rPr lang="fr-FR" sz="1100" dirty="0">
                <a:solidFill>
                  <a:schemeClr val="tx1"/>
                </a:solidFill>
              </a:rPr>
              <a:t>la case vide. </a:t>
            </a:r>
          </a:p>
          <a:p>
            <a:pPr marL="171450" indent="-171450">
              <a:buFontTx/>
              <a:buChar char="-"/>
            </a:pP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44" name="Accolade ouvrante 43"/>
          <p:cNvSpPr/>
          <p:nvPr/>
        </p:nvSpPr>
        <p:spPr>
          <a:xfrm rot="16200000">
            <a:off x="8642013" y="4098351"/>
            <a:ext cx="210762" cy="16891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/>
          <p:cNvSpPr/>
          <p:nvPr/>
        </p:nvSpPr>
        <p:spPr>
          <a:xfrm>
            <a:off x="10533394" y="2921876"/>
            <a:ext cx="1660634" cy="113775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(L) CER Valide au 30/11/2020  : </a:t>
            </a:r>
            <a:r>
              <a:rPr lang="fr-FR" sz="1100" dirty="0" smtClean="0">
                <a:solidFill>
                  <a:schemeClr val="tx1"/>
                </a:solidFill>
              </a:rPr>
              <a:t>liste déroulante OUI /NON. Pour tous les allocataires.</a:t>
            </a:r>
            <a:endParaRPr lang="fr-FR" sz="1100" dirty="0">
              <a:solidFill>
                <a:schemeClr val="tx1"/>
              </a:solidFill>
            </a:endParaRPr>
          </a:p>
        </p:txBody>
      </p:sp>
      <p:cxnSp>
        <p:nvCxnSpPr>
          <p:cNvPr id="46" name="Connecteur droit avec flèche 45"/>
          <p:cNvCxnSpPr/>
          <p:nvPr/>
        </p:nvCxnSpPr>
        <p:spPr>
          <a:xfrm>
            <a:off x="10089598" y="3245810"/>
            <a:ext cx="443796" cy="13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4393324" y="518908"/>
            <a:ext cx="1247036" cy="52110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Nom de votre structure </a:t>
            </a:r>
            <a:endParaRPr lang="fr-FR" sz="1400" dirty="0">
              <a:solidFill>
                <a:schemeClr val="tx1"/>
              </a:solidFill>
            </a:endParaRPr>
          </a:p>
        </p:txBody>
      </p:sp>
      <p:cxnSp>
        <p:nvCxnSpPr>
          <p:cNvPr id="49" name="Connecteur droit avec flèche 48"/>
          <p:cNvCxnSpPr/>
          <p:nvPr/>
        </p:nvCxnSpPr>
        <p:spPr>
          <a:xfrm flipH="1">
            <a:off x="4495228" y="1066083"/>
            <a:ext cx="216578" cy="6365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>
            <a:stCxn id="38" idx="3"/>
          </p:cNvCxnSpPr>
          <p:nvPr/>
        </p:nvCxnSpPr>
        <p:spPr>
          <a:xfrm flipV="1">
            <a:off x="8525496" y="676898"/>
            <a:ext cx="22189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8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304" y="475593"/>
            <a:ext cx="5505450" cy="3657600"/>
          </a:xfrm>
          <a:prstGeom prst="rect">
            <a:avLst/>
          </a:prstGeom>
        </p:spPr>
      </p:pic>
      <p:sp>
        <p:nvSpPr>
          <p:cNvPr id="5" name="Zone de texte 2"/>
          <p:cNvSpPr txBox="1"/>
          <p:nvPr/>
        </p:nvSpPr>
        <p:spPr>
          <a:xfrm>
            <a:off x="3062506" y="3384890"/>
            <a:ext cx="517525" cy="508635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2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Zone de texte 2"/>
          <p:cNvSpPr txBox="1"/>
          <p:nvPr/>
        </p:nvSpPr>
        <p:spPr>
          <a:xfrm>
            <a:off x="3714147" y="3384890"/>
            <a:ext cx="517525" cy="508635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2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Zone de texte 2"/>
          <p:cNvSpPr txBox="1"/>
          <p:nvPr/>
        </p:nvSpPr>
        <p:spPr>
          <a:xfrm>
            <a:off x="4554975" y="3384890"/>
            <a:ext cx="517525" cy="508635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2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Zone de texte 2"/>
          <p:cNvSpPr txBox="1"/>
          <p:nvPr/>
        </p:nvSpPr>
        <p:spPr>
          <a:xfrm>
            <a:off x="5614029" y="3384890"/>
            <a:ext cx="517525" cy="508635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2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Zone de texte 2"/>
          <p:cNvSpPr txBox="1"/>
          <p:nvPr/>
        </p:nvSpPr>
        <p:spPr>
          <a:xfrm>
            <a:off x="6673083" y="3384889"/>
            <a:ext cx="517525" cy="508635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2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Q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Zone de texte 2"/>
          <p:cNvSpPr txBox="1"/>
          <p:nvPr/>
        </p:nvSpPr>
        <p:spPr>
          <a:xfrm>
            <a:off x="7537941" y="3384889"/>
            <a:ext cx="517525" cy="508634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2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35458" y="4430318"/>
            <a:ext cx="2054096" cy="189690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(M) Date d’entrée dans l’accompagnement </a:t>
            </a:r>
            <a:r>
              <a:rPr lang="fr-FR" sz="1100" dirty="0" smtClean="0">
                <a:solidFill>
                  <a:schemeClr val="tx1"/>
                </a:solidFill>
              </a:rPr>
              <a:t>(pour lequel la structure est référente RSA)</a:t>
            </a:r>
          </a:p>
          <a:p>
            <a:pPr algn="ctr"/>
            <a:endParaRPr lang="fr-FR" sz="1100" dirty="0">
              <a:solidFill>
                <a:schemeClr val="tx1"/>
              </a:solidFill>
            </a:endParaRP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(N) Date de fin d’accompagnement </a:t>
            </a:r>
            <a:r>
              <a:rPr lang="fr-FR" sz="1100" dirty="0" smtClean="0">
                <a:solidFill>
                  <a:schemeClr val="tx1"/>
                </a:solidFill>
              </a:rPr>
              <a:t>(si accompagnement en cours, laissez la case vide)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43214" y="4254268"/>
            <a:ext cx="4777261" cy="25485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Type de sorties pour les personnes ayant fini l’accompagnement </a:t>
            </a:r>
            <a:r>
              <a:rPr lang="fr-FR" sz="1100" dirty="0" smtClean="0">
                <a:solidFill>
                  <a:schemeClr val="tx1"/>
                </a:solidFill>
              </a:rPr>
              <a:t>(à renseigner lorsqu’une date de fin est mentionnée)</a:t>
            </a:r>
          </a:p>
          <a:p>
            <a:pPr algn="ctr"/>
            <a:endParaRPr lang="fr-FR" sz="1400" dirty="0" smtClean="0">
              <a:solidFill>
                <a:schemeClr val="tx1"/>
              </a:solidFill>
            </a:endParaRP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(O) Sorties durables : </a:t>
            </a:r>
            <a:r>
              <a:rPr lang="fr-FR" sz="1100" dirty="0" smtClean="0">
                <a:solidFill>
                  <a:schemeClr val="tx1"/>
                </a:solidFill>
              </a:rPr>
              <a:t>Liste déroulante CDI, CDD + 6 mois, Intérim + 6 mois, Formation qualifiante, Création d’activité, Contrat PEC </a:t>
            </a:r>
          </a:p>
          <a:p>
            <a:pPr algn="ctr"/>
            <a:endParaRPr lang="fr-FR" sz="1100" dirty="0">
              <a:solidFill>
                <a:schemeClr val="tx1"/>
              </a:solidFill>
            </a:endParaRP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(P) Sorties de transition : </a:t>
            </a:r>
            <a:r>
              <a:rPr lang="fr-FR" sz="1100" dirty="0" smtClean="0">
                <a:solidFill>
                  <a:schemeClr val="tx1"/>
                </a:solidFill>
              </a:rPr>
              <a:t>Liste déroulante SIAE, CDD - 6 mois, Intérim – 6 mois, Réorientation référent professionnel, Réorientation référent social, formation non qualifiante</a:t>
            </a:r>
          </a:p>
          <a:p>
            <a:pPr algn="ctr"/>
            <a:endParaRPr lang="fr-FR" sz="1100" dirty="0" smtClean="0">
              <a:solidFill>
                <a:schemeClr val="tx1"/>
              </a:solidFill>
            </a:endParaRP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(Q) Autres sorties : </a:t>
            </a:r>
            <a:r>
              <a:rPr lang="fr-FR" sz="1100" dirty="0" smtClean="0">
                <a:solidFill>
                  <a:schemeClr val="tx1"/>
                </a:solidFill>
              </a:rPr>
              <a:t>Liste déroulante Déménagement, Décès, </a:t>
            </a:r>
            <a:r>
              <a:rPr lang="fr-FR" sz="1100" dirty="0">
                <a:solidFill>
                  <a:schemeClr val="tx1"/>
                </a:solidFill>
              </a:rPr>
              <a:t>R</a:t>
            </a:r>
            <a:r>
              <a:rPr lang="fr-FR" sz="1100" dirty="0" smtClean="0">
                <a:solidFill>
                  <a:schemeClr val="tx1"/>
                </a:solidFill>
              </a:rPr>
              <a:t>etraite, Suspension-Radiation, limite d’âge, AAH, Incarcération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13" name="Accolade fermante 12"/>
          <p:cNvSpPr/>
          <p:nvPr/>
        </p:nvSpPr>
        <p:spPr>
          <a:xfrm rot="5400000">
            <a:off x="3482913" y="3783826"/>
            <a:ext cx="194235" cy="940884"/>
          </a:xfrm>
          <a:prstGeom prst="rightBrace">
            <a:avLst>
              <a:gd name="adj1" fmla="val 8333"/>
              <a:gd name="adj2" fmla="val 5111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Accolade fermante 13"/>
          <p:cNvSpPr/>
          <p:nvPr/>
        </p:nvSpPr>
        <p:spPr>
          <a:xfrm rot="5400000">
            <a:off x="5800078" y="3146851"/>
            <a:ext cx="121075" cy="2093759"/>
          </a:xfrm>
          <a:prstGeom prst="rightBrace">
            <a:avLst>
              <a:gd name="adj1" fmla="val 8333"/>
              <a:gd name="adj2" fmla="val 4888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8725292" y="1127650"/>
            <a:ext cx="1806074" cy="56451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(R) Commentaire </a:t>
            </a:r>
            <a:r>
              <a:rPr lang="fr-FR" sz="1100" dirty="0" smtClean="0">
                <a:solidFill>
                  <a:schemeClr val="tx1"/>
                </a:solidFill>
              </a:rPr>
              <a:t>: Champs libre</a:t>
            </a:r>
            <a:endParaRPr lang="fr-FR" sz="1100" dirty="0">
              <a:solidFill>
                <a:schemeClr val="tx1"/>
              </a:solidFill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flipV="1">
            <a:off x="8250621" y="1387366"/>
            <a:ext cx="388882" cy="21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43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 noGrp="1"/>
          </p:cNvSpPr>
          <p:nvPr>
            <p:ph type="title"/>
          </p:nvPr>
        </p:nvSpPr>
        <p:spPr bwMode="auto">
          <a:xfrm>
            <a:off x="550248" y="1860331"/>
            <a:ext cx="10527656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fr-FR" sz="33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renseigner l’Annexe 1 ?  </a:t>
            </a:r>
            <a:br>
              <a:rPr lang="fr-FR" sz="33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3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Accompagnement socio-professionnel des Allocataires du RSA orientés par le Département »</a:t>
            </a:r>
            <a:endParaRPr lang="fr-FR" sz="33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448910" y="3406611"/>
            <a:ext cx="8177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Cette annexe permet de présenter des éléments de bilan annuel de la structure référente RSA,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Les données sont arrêtées au </a:t>
            </a:r>
            <a:r>
              <a:rPr lang="fr-FR" dirty="0" smtClean="0"/>
              <a:t>31 décembre 2020,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L’annexe est à transmettre avant le </a:t>
            </a:r>
            <a:r>
              <a:rPr lang="fr-FR" dirty="0" smtClean="0"/>
              <a:t>31 janvier 2020, </a:t>
            </a:r>
            <a:r>
              <a:rPr lang="fr-FR" dirty="0"/>
              <a:t> </a:t>
            </a:r>
            <a:endParaRPr lang="fr-FR" dirty="0" smtClean="0"/>
          </a:p>
        </p:txBody>
      </p:sp>
      <p:sp>
        <p:nvSpPr>
          <p:cNvPr id="6" name="Rectangle avec coins arrondis en diagonale 5"/>
          <p:cNvSpPr/>
          <p:nvPr/>
        </p:nvSpPr>
        <p:spPr>
          <a:xfrm rot="20506578">
            <a:off x="224294" y="3972998"/>
            <a:ext cx="1986796" cy="665924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Pour les référents socioprofessionnels</a:t>
            </a:r>
            <a:endParaRPr lang="fr-FR" sz="16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10709">
            <a:off x="9566168" y="409346"/>
            <a:ext cx="1375178" cy="191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26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</TotalTime>
  <Words>1668</Words>
  <Application>Microsoft Office PowerPoint</Application>
  <PresentationFormat>Grand écran</PresentationFormat>
  <Paragraphs>204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Tempus Sans ITC</vt:lpstr>
      <vt:lpstr>Times New Roman</vt:lpstr>
      <vt:lpstr>Wingdings</vt:lpstr>
      <vt:lpstr>Thème Office</vt:lpstr>
      <vt:lpstr> Guide pour les Référents RSA Externes </vt:lpstr>
      <vt:lpstr>Votre mission de référent RSA</vt:lpstr>
      <vt:lpstr>Présentation PowerPoint</vt:lpstr>
      <vt:lpstr>Présentation PowerPoint</vt:lpstr>
      <vt:lpstr>Campagne d’évaluation 2020</vt:lpstr>
      <vt:lpstr>Comment renseigner l’Annexe 2 ?   « Liste des allocataires du RSA accompagnés »</vt:lpstr>
      <vt:lpstr>Présentation PowerPoint</vt:lpstr>
      <vt:lpstr>Présentation PowerPoint</vt:lpstr>
      <vt:lpstr>Comment renseigner l’Annexe 1 ?   « Accompagnement socio-professionnel des Allocataires du RSA orientés par le Département »</vt:lpstr>
      <vt:lpstr>Présentation PowerPoint</vt:lpstr>
      <vt:lpstr>Présentation PowerPoint</vt:lpstr>
      <vt:lpstr>Présentation PowerPoint</vt:lpstr>
      <vt:lpstr>Comment renseigner l’Annexe 1 ?   « Accompagnement social des Allocataires du RSA orientés par le Département »</vt:lpstr>
      <vt:lpstr>Présentation PowerPoint</vt:lpstr>
      <vt:lpstr>Présentation PowerPoint</vt:lpstr>
      <vt:lpstr>Présentation PowerPoint</vt:lpstr>
      <vt:lpstr>Besoin d’aide</vt:lpstr>
    </vt:vector>
  </TitlesOfParts>
  <Company>Département de la Gironde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Berengere Jonathas</dc:creator>
  <cp:lastModifiedBy>9603959</cp:lastModifiedBy>
  <cp:revision>80</cp:revision>
  <cp:lastPrinted>2020-10-22T09:28:31Z</cp:lastPrinted>
  <dcterms:created xsi:type="dcterms:W3CDTF">2018-09-27T13:31:11Z</dcterms:created>
  <dcterms:modified xsi:type="dcterms:W3CDTF">2020-10-23T07:30:20Z</dcterms:modified>
</cp:coreProperties>
</file>